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7" r:id="rId2"/>
    <p:sldId id="258" r:id="rId3"/>
    <p:sldId id="259" r:id="rId4"/>
    <p:sldId id="261" r:id="rId5"/>
    <p:sldId id="260" r:id="rId6"/>
    <p:sldId id="262" r:id="rId7"/>
    <p:sldId id="263" r:id="rId8"/>
    <p:sldId id="264" r:id="rId9"/>
    <p:sldId id="265" r:id="rId10"/>
    <p:sldId id="268" r:id="rId11"/>
    <p:sldId id="269" r:id="rId12"/>
    <p:sldId id="270" r:id="rId13"/>
    <p:sldId id="271" r:id="rId14"/>
    <p:sldId id="272" r:id="rId15"/>
    <p:sldId id="273" r:id="rId16"/>
    <p:sldId id="281" r:id="rId17"/>
    <p:sldId id="282" r:id="rId18"/>
    <p:sldId id="283" r:id="rId19"/>
    <p:sldId id="284" r:id="rId20"/>
    <p:sldId id="285" r:id="rId21"/>
    <p:sldId id="303" r:id="rId22"/>
    <p:sldId id="304" r:id="rId23"/>
    <p:sldId id="274" r:id="rId24"/>
    <p:sldId id="275" r:id="rId25"/>
    <p:sldId id="278" r:id="rId26"/>
    <p:sldId id="276" r:id="rId27"/>
    <p:sldId id="277" r:id="rId28"/>
    <p:sldId id="279" r:id="rId29"/>
    <p:sldId id="280" r:id="rId30"/>
    <p:sldId id="307" r:id="rId31"/>
    <p:sldId id="308"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5" r:id="rId48"/>
    <p:sldId id="301" r:id="rId49"/>
    <p:sldId id="306"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55" autoAdjust="0"/>
    <p:restoredTop sz="94660"/>
  </p:normalViewPr>
  <p:slideViewPr>
    <p:cSldViewPr snapToGrid="0">
      <p:cViewPr varScale="1">
        <p:scale>
          <a:sx n="72" d="100"/>
          <a:sy n="72" d="100"/>
        </p:scale>
        <p:origin x="55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l-PL"/>
              <a:t>Kliknij, aby edytować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A87A34-81AB-432B-8DAE-1953F412C126}" type="datetimeFigureOut">
              <a:rPr lang="en-US" smtClean="0"/>
              <a:pPr/>
              <a:t>9/9/2021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1951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48A87A34-81AB-432B-8DAE-1953F412C126}" type="datetimeFigureOut">
              <a:rPr lang="en-US" smtClean="0"/>
              <a:pPr/>
              <a:t>9/9/2021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02980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48A87A34-81AB-432B-8DAE-1953F412C126}" type="datetimeFigureOut">
              <a:rPr lang="en-US" smtClean="0"/>
              <a:pPr/>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2993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48A87A34-81AB-432B-8DAE-1953F412C126}" type="datetimeFigureOut">
              <a:rPr lang="en-US" smtClean="0"/>
              <a:pPr/>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3092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48A87A34-81AB-432B-8DAE-1953F412C126}" type="datetimeFigureOut">
              <a:rPr lang="en-US" smtClean="0"/>
              <a:pPr/>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96193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48A87A34-81AB-432B-8DAE-1953F412C126}" type="datetimeFigureOut">
              <a:rPr lang="en-US" smtClean="0"/>
              <a:pPr/>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5424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48A87A34-81AB-432B-8DAE-1953F412C126}" type="datetimeFigureOut">
              <a:rPr lang="en-US" smtClean="0"/>
              <a:pPr/>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5025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0026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4618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67485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l-PL"/>
              <a:t>Kliknij, aby edytować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48A87A34-81AB-432B-8DAE-1953F412C126}" type="datetimeFigureOut">
              <a:rPr lang="en-US" smtClean="0"/>
              <a:pPr/>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175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9/9/2021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68230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9/9/2021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9416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9/9/2021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3216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9/9/2021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68345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l-PL"/>
              <a:t>Kliknij, aby edytować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48A87A34-81AB-432B-8DAE-1953F412C126}" type="datetimeFigureOut">
              <a:rPr lang="en-US" smtClean="0"/>
              <a:pPr/>
              <a:t>9/9/2021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107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l-PL"/>
              <a:t>Kliknij, aby edytować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48A87A34-81AB-432B-8DAE-1953F412C126}" type="datetimeFigureOut">
              <a:rPr lang="en-US" smtClean="0"/>
              <a:pPr/>
              <a:t>9/9/2021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06263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9/9/2021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9121629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mp.pl/pacjent/pierwsza_pomoc/77737,zadlawieni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r>
              <a:rPr lang="pl-PL" sz="7200" dirty="0"/>
              <a:t>Pierwsza pomoc</a:t>
            </a:r>
          </a:p>
        </p:txBody>
      </p:sp>
      <p:sp>
        <p:nvSpPr>
          <p:cNvPr id="3" name="Podtytuł 2"/>
          <p:cNvSpPr>
            <a:spLocks noGrp="1"/>
          </p:cNvSpPr>
          <p:nvPr>
            <p:ph type="subTitle" idx="1"/>
          </p:nvPr>
        </p:nvSpPr>
        <p:spPr>
          <a:xfrm>
            <a:off x="711200" y="3228536"/>
            <a:ext cx="10569376" cy="3008776"/>
          </a:xfrm>
        </p:spPr>
        <p:txBody>
          <a:bodyPr>
            <a:normAutofit fontScale="77500" lnSpcReduction="20000"/>
          </a:bodyPr>
          <a:lstStyle/>
          <a:p>
            <a:r>
              <a:rPr lang="pl-PL" sz="3000" dirty="0"/>
              <a:t>		</a:t>
            </a:r>
          </a:p>
          <a:p>
            <a:r>
              <a:rPr lang="pl-PL" sz="3000" dirty="0"/>
              <a:t> Szkoła Podstawowa im. Bł. Franciszki Siedliskiej</a:t>
            </a:r>
          </a:p>
          <a:p>
            <a:r>
              <a:rPr lang="pl-PL" sz="3000" dirty="0"/>
              <a:t>w Żdżarach.</a:t>
            </a:r>
          </a:p>
          <a:p>
            <a:r>
              <a:rPr lang="pl-PL" sz="3000" dirty="0"/>
              <a:t>Lidia </a:t>
            </a:r>
            <a:r>
              <a:rPr lang="pl-PL" sz="3000" dirty="0" err="1"/>
              <a:t>Tulin</a:t>
            </a:r>
            <a:r>
              <a:rPr lang="pl-PL" sz="3000" dirty="0"/>
              <a:t>.</a:t>
            </a:r>
          </a:p>
          <a:p>
            <a:endParaRPr lang="pl-PL" dirty="0"/>
          </a:p>
          <a:p>
            <a:endParaRPr lang="pl-PL" dirty="0"/>
          </a:p>
          <a:p>
            <a:r>
              <a:rPr lang="pl-PL" sz="2100" dirty="0"/>
              <a:t>						</a:t>
            </a:r>
          </a:p>
          <a:p>
            <a:r>
              <a:rPr lang="pl-PL" sz="2100"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2800" b="1" dirty="0"/>
              <a:t>	Postępowanie w niedrożności dróg 	oddechowych spowodowanej ciałem 	obcym u dzieci</a:t>
            </a:r>
            <a:endParaRPr lang="pl-PL" sz="2800" dirty="0"/>
          </a:p>
        </p:txBody>
      </p:sp>
      <p:pic>
        <p:nvPicPr>
          <p:cNvPr id="5122" name="Picture 2"/>
          <p:cNvPicPr>
            <a:picLocks noGrp="1" noChangeAspect="1" noChangeArrowheads="1"/>
          </p:cNvPicPr>
          <p:nvPr>
            <p:ph idx="1"/>
          </p:nvPr>
        </p:nvPicPr>
        <p:blipFill>
          <a:blip r:embed="rId2"/>
          <a:stretch>
            <a:fillRect/>
          </a:stretch>
        </p:blipFill>
        <p:spPr bwMode="auto">
          <a:xfrm>
            <a:off x="2237174" y="2557463"/>
            <a:ext cx="6808850" cy="382893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l"/>
            <a:r>
              <a:rPr lang="pl-PL" dirty="0"/>
              <a:t>Zadławienie pierwsza pomoc</a:t>
            </a:r>
          </a:p>
        </p:txBody>
      </p:sp>
      <p:sp>
        <p:nvSpPr>
          <p:cNvPr id="3" name="Symbol zastępczy zawartości 2"/>
          <p:cNvSpPr>
            <a:spLocks noGrp="1"/>
          </p:cNvSpPr>
          <p:nvPr>
            <p:ph idx="1"/>
          </p:nvPr>
        </p:nvSpPr>
        <p:spPr/>
        <p:txBody>
          <a:bodyPr/>
          <a:lstStyle/>
          <a:p>
            <a:pPr>
              <a:lnSpc>
                <a:spcPct val="150000"/>
              </a:lnSpc>
              <a:buNone/>
            </a:pPr>
            <a:r>
              <a:rPr lang="pl-PL" sz="1600" dirty="0">
                <a:solidFill>
                  <a:schemeClr val="tx1"/>
                </a:solidFill>
              </a:rPr>
              <a:t>Przeciwwskazania do wykonania tłoczni brzusznej:</a:t>
            </a:r>
          </a:p>
          <a:p>
            <a:pPr>
              <a:lnSpc>
                <a:spcPct val="150000"/>
              </a:lnSpc>
              <a:buFont typeface="Wingdings" pitchFamily="2" charset="2"/>
              <a:buChar char="Ø"/>
            </a:pPr>
            <a:r>
              <a:rPr lang="pl-PL" sz="1600" dirty="0">
                <a:solidFill>
                  <a:srgbClr val="002060"/>
                </a:solidFill>
              </a:rPr>
              <a:t>Kobieta w ciąży,</a:t>
            </a:r>
          </a:p>
          <a:p>
            <a:pPr>
              <a:lnSpc>
                <a:spcPct val="150000"/>
              </a:lnSpc>
              <a:buFont typeface="Wingdings" pitchFamily="2" charset="2"/>
              <a:buChar char="Ø"/>
            </a:pPr>
            <a:r>
              <a:rPr lang="pl-PL" sz="1600" dirty="0">
                <a:solidFill>
                  <a:srgbClr val="002060"/>
                </a:solidFill>
              </a:rPr>
              <a:t>Nieprzytomny.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l"/>
            <a:r>
              <a:rPr lang="pl-PL" dirty="0"/>
              <a:t>		</a:t>
            </a:r>
            <a:r>
              <a:rPr lang="pl-PL" dirty="0">
                <a:solidFill>
                  <a:srgbClr val="FF0000"/>
                </a:solidFill>
              </a:rPr>
              <a:t>zatrucia</a:t>
            </a:r>
          </a:p>
        </p:txBody>
      </p:sp>
      <p:sp>
        <p:nvSpPr>
          <p:cNvPr id="3" name="Symbol zastępczy zawartości 2"/>
          <p:cNvSpPr>
            <a:spLocks noGrp="1"/>
          </p:cNvSpPr>
          <p:nvPr>
            <p:ph idx="1"/>
          </p:nvPr>
        </p:nvSpPr>
        <p:spPr>
          <a:xfrm>
            <a:off x="1029071" y="2556932"/>
            <a:ext cx="9601196" cy="3318936"/>
          </a:xfrm>
        </p:spPr>
        <p:txBody>
          <a:bodyPr>
            <a:normAutofit fontScale="62500" lnSpcReduction="20000"/>
          </a:bodyPr>
          <a:lstStyle/>
          <a:p>
            <a:pPr>
              <a:lnSpc>
                <a:spcPct val="150000"/>
              </a:lnSpc>
              <a:buNone/>
            </a:pPr>
            <a:r>
              <a:rPr lang="pl-PL" dirty="0">
                <a:solidFill>
                  <a:schemeClr val="tx1"/>
                </a:solidFill>
              </a:rPr>
              <a:t>	Trucizna to każda substancja stała, płynna lub gazowa która, po wprowadzeniu do organizmu zaburza homeostazę. Równie często o zatruciu decyduje dawka wchłoniętej substancji. </a:t>
            </a:r>
          </a:p>
          <a:p>
            <a:pPr>
              <a:lnSpc>
                <a:spcPct val="150000"/>
              </a:lnSpc>
              <a:buNone/>
            </a:pPr>
            <a:r>
              <a:rPr lang="pl-PL" dirty="0">
                <a:solidFill>
                  <a:schemeClr val="tx1"/>
                </a:solidFill>
              </a:rPr>
              <a:t>	Drogi  wchłaniania:</a:t>
            </a:r>
          </a:p>
          <a:p>
            <a:pPr lvl="1">
              <a:lnSpc>
                <a:spcPct val="150000"/>
              </a:lnSpc>
              <a:buFont typeface="Wingdings" pitchFamily="2" charset="2"/>
              <a:buChar char="Ø"/>
            </a:pPr>
            <a:r>
              <a:rPr lang="pl-PL" dirty="0">
                <a:solidFill>
                  <a:schemeClr val="tx1"/>
                </a:solidFill>
              </a:rPr>
              <a:t>Pokarmowa – alkohol (metanol, alkohol przemysłowy), chemia gospodarcza,</a:t>
            </a:r>
          </a:p>
          <a:p>
            <a:pPr lvl="1">
              <a:lnSpc>
                <a:spcPct val="150000"/>
              </a:lnSpc>
              <a:buFont typeface="Wingdings" pitchFamily="2" charset="2"/>
              <a:buChar char="Ø"/>
            </a:pPr>
            <a:r>
              <a:rPr lang="pl-PL" dirty="0">
                <a:solidFill>
                  <a:schemeClr val="tx1"/>
                </a:solidFill>
              </a:rPr>
              <a:t>Iniekcje – narkotyki, insulina, jad owadów, pajęczaków, węża,</a:t>
            </a:r>
          </a:p>
          <a:p>
            <a:pPr lvl="1">
              <a:lnSpc>
                <a:spcPct val="150000"/>
              </a:lnSpc>
              <a:buFont typeface="Wingdings" pitchFamily="2" charset="2"/>
              <a:buChar char="Ø"/>
            </a:pPr>
            <a:r>
              <a:rPr lang="pl-PL" dirty="0">
                <a:solidFill>
                  <a:schemeClr val="tx1"/>
                </a:solidFill>
              </a:rPr>
              <a:t>Inhalacje – tlenek węgla, gazy pożarowe, farby,</a:t>
            </a:r>
          </a:p>
          <a:p>
            <a:pPr lvl="1">
              <a:lnSpc>
                <a:spcPct val="150000"/>
              </a:lnSpc>
              <a:buFont typeface="Wingdings" pitchFamily="2" charset="2"/>
              <a:buChar char="Ø"/>
            </a:pPr>
            <a:r>
              <a:rPr lang="pl-PL" dirty="0">
                <a:solidFill>
                  <a:schemeClr val="tx1"/>
                </a:solidFill>
              </a:rPr>
              <a:t>Absorpcja – wchłonięcie przez skórę (środki owadobójcze, środki chemiczne)</a:t>
            </a:r>
          </a:p>
          <a:p>
            <a:pPr lvl="1">
              <a:lnSpc>
                <a:spcPct val="150000"/>
              </a:lnSpc>
              <a:buFont typeface="Wingdings" pitchFamily="2" charset="2"/>
              <a:buChar char="Ø"/>
            </a:pPr>
            <a:r>
              <a:rPr lang="pl-PL" dirty="0">
                <a:solidFill>
                  <a:schemeClr val="tx1"/>
                </a:solidFill>
              </a:rPr>
              <a:t>Odrębna grupa to narkotyzowanie się – wąchanie kleju, rozpuszczalników w celu odurzania się, zażywanie narkotyków, dopalaczy.</a:t>
            </a:r>
          </a:p>
          <a:p>
            <a:pPr lvl="1">
              <a:lnSpc>
                <a:spcPct val="150000"/>
              </a:lnSpc>
              <a:buFont typeface="Wingdings" pitchFamily="2" charset="2"/>
              <a:buChar char="Ø"/>
            </a:pPr>
            <a:endParaRPr lang="pl-PL" dirty="0"/>
          </a:p>
        </p:txBody>
      </p:sp>
      <p:pic>
        <p:nvPicPr>
          <p:cNvPr id="6146" name="Picture 2"/>
          <p:cNvPicPr>
            <a:picLocks noChangeAspect="1" noChangeArrowheads="1"/>
          </p:cNvPicPr>
          <p:nvPr/>
        </p:nvPicPr>
        <p:blipFill>
          <a:blip r:embed="rId2"/>
          <a:srcRect/>
          <a:stretch>
            <a:fillRect/>
          </a:stretch>
        </p:blipFill>
        <p:spPr bwMode="auto">
          <a:xfrm>
            <a:off x="8402170" y="396688"/>
            <a:ext cx="1600200" cy="1600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l"/>
            <a:r>
              <a:rPr lang="pl-PL" dirty="0">
                <a:solidFill>
                  <a:srgbClr val="FF0000"/>
                </a:solidFill>
              </a:rPr>
              <a:t>Zatrucia - objawy</a:t>
            </a:r>
          </a:p>
        </p:txBody>
      </p:sp>
      <p:sp>
        <p:nvSpPr>
          <p:cNvPr id="3" name="Symbol zastępczy zawartości 2"/>
          <p:cNvSpPr>
            <a:spLocks noGrp="1"/>
          </p:cNvSpPr>
          <p:nvPr>
            <p:ph idx="1"/>
          </p:nvPr>
        </p:nvSpPr>
        <p:spPr>
          <a:xfrm>
            <a:off x="1295402" y="1891107"/>
            <a:ext cx="9601196" cy="3318936"/>
          </a:xfrm>
        </p:spPr>
        <p:txBody>
          <a:bodyPr>
            <a:normAutofit fontScale="25000" lnSpcReduction="20000"/>
          </a:bodyPr>
          <a:lstStyle/>
          <a:p>
            <a:pPr>
              <a:buFont typeface="Wingdings" pitchFamily="2" charset="2"/>
              <a:buChar char="Ø"/>
            </a:pPr>
            <a:r>
              <a:rPr lang="pl-PL" sz="5600" dirty="0">
                <a:solidFill>
                  <a:schemeClr val="tx1"/>
                </a:solidFill>
              </a:rPr>
              <a:t>Nudności, wymioty, biegunka, ból brzucha, agresja,</a:t>
            </a:r>
          </a:p>
          <a:p>
            <a:pPr>
              <a:buFont typeface="Wingdings" pitchFamily="2" charset="2"/>
              <a:buChar char="Ø"/>
            </a:pPr>
            <a:r>
              <a:rPr lang="pl-PL" sz="5600" dirty="0">
                <a:solidFill>
                  <a:schemeClr val="tx1"/>
                </a:solidFill>
              </a:rPr>
              <a:t>Zaburzenia:</a:t>
            </a:r>
          </a:p>
          <a:p>
            <a:pPr lvl="1">
              <a:buFont typeface="Wingdings" pitchFamily="2" charset="2"/>
              <a:buChar char="ü"/>
            </a:pPr>
            <a:r>
              <a:rPr lang="pl-PL" sz="5600" dirty="0">
                <a:solidFill>
                  <a:schemeClr val="tx1"/>
                </a:solidFill>
              </a:rPr>
              <a:t>równowagi, </a:t>
            </a:r>
          </a:p>
          <a:p>
            <a:pPr lvl="1">
              <a:buFont typeface="Wingdings" pitchFamily="2" charset="2"/>
              <a:buChar char="ü"/>
            </a:pPr>
            <a:r>
              <a:rPr lang="pl-PL" sz="5600" dirty="0">
                <a:solidFill>
                  <a:schemeClr val="tx1"/>
                </a:solidFill>
              </a:rPr>
              <a:t>oddychania, </a:t>
            </a:r>
          </a:p>
          <a:p>
            <a:pPr lvl="1">
              <a:buFont typeface="Wingdings" pitchFamily="2" charset="2"/>
              <a:buChar char="ü"/>
            </a:pPr>
            <a:r>
              <a:rPr lang="pl-PL" sz="5600" dirty="0">
                <a:solidFill>
                  <a:schemeClr val="tx1"/>
                </a:solidFill>
              </a:rPr>
              <a:t>widzenia, </a:t>
            </a:r>
          </a:p>
          <a:p>
            <a:pPr lvl="1">
              <a:buFont typeface="Wingdings" pitchFamily="2" charset="2"/>
              <a:buChar char="ü"/>
            </a:pPr>
            <a:r>
              <a:rPr lang="pl-PL" sz="5600" dirty="0">
                <a:solidFill>
                  <a:schemeClr val="tx1"/>
                </a:solidFill>
              </a:rPr>
              <a:t>rytmu serca.</a:t>
            </a:r>
          </a:p>
          <a:p>
            <a:pPr lvl="1">
              <a:buFont typeface="Wingdings" pitchFamily="2" charset="2"/>
              <a:buChar char="ü"/>
            </a:pPr>
            <a:endParaRPr lang="pl-PL" sz="5600" dirty="0">
              <a:solidFill>
                <a:schemeClr val="tx1"/>
              </a:solidFill>
            </a:endParaRPr>
          </a:p>
          <a:p>
            <a:pPr lvl="2">
              <a:buFont typeface="Wingdings" pitchFamily="2" charset="2"/>
              <a:buChar char="q"/>
            </a:pPr>
            <a:r>
              <a:rPr lang="pl-PL" sz="5600" dirty="0">
                <a:solidFill>
                  <a:schemeClr val="tx1"/>
                </a:solidFill>
              </a:rPr>
              <a:t> świadomość, senność, sopor (głęboki sen), śpiączka,</a:t>
            </a:r>
          </a:p>
          <a:p>
            <a:pPr lvl="2">
              <a:buFont typeface="Wingdings" pitchFamily="2" charset="2"/>
              <a:buChar char="q"/>
            </a:pPr>
            <a:r>
              <a:rPr lang="pl-PL" sz="5600" dirty="0">
                <a:solidFill>
                  <a:schemeClr val="tx1"/>
                </a:solidFill>
              </a:rPr>
              <a:t>Pobudzenie, splątanie, uogólnione drżenie, napady drgawki.</a:t>
            </a:r>
          </a:p>
          <a:p>
            <a:pPr>
              <a:buFont typeface="Wingdings" pitchFamily="2" charset="2"/>
              <a:buChar char="Ø"/>
            </a:pPr>
            <a:r>
              <a:rPr lang="pl-PL" sz="5600" dirty="0">
                <a:solidFill>
                  <a:schemeClr val="tx1"/>
                </a:solidFill>
              </a:rPr>
              <a:t>Zmiany skórne uszkodzenia :</a:t>
            </a:r>
          </a:p>
          <a:p>
            <a:pPr lvl="1">
              <a:buFont typeface="Wingdings" pitchFamily="2" charset="2"/>
              <a:buChar char="ü"/>
            </a:pPr>
            <a:r>
              <a:rPr lang="pl-PL" sz="5600" dirty="0">
                <a:solidFill>
                  <a:schemeClr val="tx1"/>
                </a:solidFill>
              </a:rPr>
              <a:t>Ślady po wkuciach, wybroczyny, wykwity skórne, rany oparzeniowe,</a:t>
            </a:r>
          </a:p>
          <a:p>
            <a:pPr lvl="1">
              <a:buFont typeface="Wingdings" pitchFamily="2" charset="2"/>
              <a:buChar char="ü"/>
            </a:pPr>
            <a:r>
              <a:rPr lang="pl-PL" sz="5600" dirty="0">
                <a:solidFill>
                  <a:schemeClr val="tx1"/>
                </a:solidFill>
              </a:rPr>
              <a:t>Rumie n, pęcherze, miejscowa martwica.</a:t>
            </a:r>
          </a:p>
          <a:p>
            <a:pPr>
              <a:buFont typeface="Wingdings" pitchFamily="2" charset="2"/>
              <a:buChar char="Ø"/>
            </a:pPr>
            <a:r>
              <a:rPr lang="pl-PL" sz="5600" dirty="0">
                <a:solidFill>
                  <a:schemeClr val="tx1"/>
                </a:solidFill>
              </a:rPr>
              <a:t>Zmiana  temperatury ciała: hipertermia, hipotermia.</a:t>
            </a:r>
          </a:p>
          <a:p>
            <a:pPr>
              <a:buFont typeface="Wingdings" pitchFamily="2" charset="2"/>
              <a:buChar char="Ø"/>
            </a:pPr>
            <a:endParaRPr lang="pl-PL" dirty="0"/>
          </a:p>
        </p:txBody>
      </p:sp>
      <p:pic>
        <p:nvPicPr>
          <p:cNvPr id="4" name="Picture 3"/>
          <p:cNvPicPr>
            <a:picLocks noChangeAspect="1" noChangeArrowheads="1"/>
          </p:cNvPicPr>
          <p:nvPr/>
        </p:nvPicPr>
        <p:blipFill>
          <a:blip r:embed="rId2"/>
          <a:srcRect/>
          <a:stretch>
            <a:fillRect/>
          </a:stretch>
        </p:blipFill>
        <p:spPr bwMode="auto">
          <a:xfrm>
            <a:off x="9310315" y="605117"/>
            <a:ext cx="1907460" cy="1768289"/>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solidFill>
                  <a:srgbClr val="FF0000"/>
                </a:solidFill>
              </a:rPr>
              <a:t>Zatrucia Pierwsza pomoc </a:t>
            </a:r>
            <a:br>
              <a:rPr lang="pl-PL" sz="3200" dirty="0">
                <a:solidFill>
                  <a:srgbClr val="FF0000"/>
                </a:solidFill>
              </a:rPr>
            </a:br>
            <a:r>
              <a:rPr lang="pl-PL" sz="3200" dirty="0">
                <a:solidFill>
                  <a:srgbClr val="FF0000"/>
                </a:solidFill>
              </a:rPr>
              <a:t>zasady ogólne .</a:t>
            </a:r>
          </a:p>
        </p:txBody>
      </p:sp>
      <p:sp>
        <p:nvSpPr>
          <p:cNvPr id="3" name="Symbol zastępczy zawartości 2"/>
          <p:cNvSpPr>
            <a:spLocks noGrp="1"/>
          </p:cNvSpPr>
          <p:nvPr>
            <p:ph idx="1"/>
          </p:nvPr>
        </p:nvSpPr>
        <p:spPr>
          <a:xfrm>
            <a:off x="1295402" y="2459278"/>
            <a:ext cx="10070974" cy="3318936"/>
          </a:xfrm>
        </p:spPr>
        <p:txBody>
          <a:bodyPr>
            <a:normAutofit fontScale="25000" lnSpcReduction="20000"/>
          </a:bodyPr>
          <a:lstStyle/>
          <a:p>
            <a:pPr>
              <a:lnSpc>
                <a:spcPct val="150000"/>
              </a:lnSpc>
              <a:buFont typeface="Wingdings" pitchFamily="2" charset="2"/>
              <a:buChar char="Ø"/>
            </a:pPr>
            <a:r>
              <a:rPr lang="pl-PL" sz="4800" dirty="0">
                <a:solidFill>
                  <a:schemeClr val="tx1"/>
                </a:solidFill>
              </a:rPr>
              <a:t>Bezpieczeństwo własne (gaz),</a:t>
            </a:r>
          </a:p>
          <a:p>
            <a:pPr>
              <a:lnSpc>
                <a:spcPct val="150000"/>
              </a:lnSpc>
              <a:buFont typeface="Wingdings" pitchFamily="2" charset="2"/>
              <a:buChar char="Ø"/>
            </a:pPr>
            <a:r>
              <a:rPr lang="pl-PL" sz="4800" dirty="0">
                <a:solidFill>
                  <a:schemeClr val="tx1"/>
                </a:solidFill>
              </a:rPr>
              <a:t>Sprawdź przytomność,</a:t>
            </a:r>
          </a:p>
          <a:p>
            <a:pPr>
              <a:lnSpc>
                <a:spcPct val="150000"/>
              </a:lnSpc>
              <a:buFont typeface="Wingdings" pitchFamily="2" charset="2"/>
              <a:buChar char="Ø"/>
            </a:pPr>
            <a:r>
              <a:rPr lang="pl-PL" sz="4800" dirty="0">
                <a:solidFill>
                  <a:schemeClr val="tx1"/>
                </a:solidFill>
              </a:rPr>
              <a:t>Kontrola AB,</a:t>
            </a:r>
          </a:p>
          <a:p>
            <a:pPr>
              <a:lnSpc>
                <a:spcPct val="150000"/>
              </a:lnSpc>
              <a:buFont typeface="Wingdings" pitchFamily="2" charset="2"/>
              <a:buChar char="Ø"/>
            </a:pPr>
            <a:r>
              <a:rPr lang="pl-PL" sz="4800" dirty="0">
                <a:solidFill>
                  <a:schemeClr val="tx1"/>
                </a:solidFill>
              </a:rPr>
              <a:t>Zapewnienie sobie pomocy,</a:t>
            </a:r>
          </a:p>
          <a:p>
            <a:pPr>
              <a:lnSpc>
                <a:spcPct val="150000"/>
              </a:lnSpc>
              <a:buFont typeface="Wingdings" pitchFamily="2" charset="2"/>
              <a:buChar char="Ø"/>
            </a:pPr>
            <a:r>
              <a:rPr lang="pl-PL" sz="4800" dirty="0">
                <a:solidFill>
                  <a:schemeClr val="tx1"/>
                </a:solidFill>
              </a:rPr>
              <a:t>Gdy NZK rozpocznij RKO od 5 wdechów – maseczka, </a:t>
            </a:r>
          </a:p>
          <a:p>
            <a:pPr>
              <a:lnSpc>
                <a:spcPct val="150000"/>
              </a:lnSpc>
              <a:buFont typeface="Wingdings" pitchFamily="2" charset="2"/>
              <a:buChar char="Ø"/>
            </a:pPr>
            <a:r>
              <a:rPr lang="pl-PL" sz="4800" dirty="0">
                <a:solidFill>
                  <a:schemeClr val="tx1"/>
                </a:solidFill>
              </a:rPr>
              <a:t>PRZECIWWSKAZANIA DO WENTYLACJI ZATRUCIE ŚRODKAMI OCHRONY ROŚLIN,</a:t>
            </a:r>
          </a:p>
          <a:p>
            <a:pPr>
              <a:lnSpc>
                <a:spcPct val="150000"/>
              </a:lnSpc>
              <a:buFont typeface="Wingdings" pitchFamily="2" charset="2"/>
              <a:buChar char="Ø"/>
            </a:pPr>
            <a:r>
              <a:rPr lang="pl-PL" sz="4800" dirty="0">
                <a:solidFill>
                  <a:schemeClr val="tx1"/>
                </a:solidFill>
              </a:rPr>
              <a:t>Identyfikacja trucizny o ile możliwe (wywiad, otoczenie, opakowania),</a:t>
            </a:r>
          </a:p>
          <a:p>
            <a:pPr>
              <a:lnSpc>
                <a:spcPct val="150000"/>
              </a:lnSpc>
              <a:buFont typeface="Wingdings" pitchFamily="2" charset="2"/>
              <a:buChar char="Ø"/>
            </a:pPr>
            <a:r>
              <a:rPr lang="pl-PL" sz="4800" dirty="0">
                <a:solidFill>
                  <a:schemeClr val="tx1"/>
                </a:solidFill>
              </a:rPr>
              <a:t>Wezwanie służb ratunkowe (konsultacja z lekarzem co do postępowania),</a:t>
            </a:r>
          </a:p>
          <a:p>
            <a:pPr>
              <a:lnSpc>
                <a:spcPct val="150000"/>
              </a:lnSpc>
              <a:buFont typeface="Wingdings" pitchFamily="2" charset="2"/>
              <a:buChar char="Ø"/>
            </a:pPr>
            <a:r>
              <a:rPr lang="pl-PL" sz="4800" dirty="0">
                <a:solidFill>
                  <a:schemeClr val="tx1"/>
                </a:solidFill>
              </a:rPr>
              <a:t>Poszkodowany nieprzytomny z zachowanym wydolnym oddechem:</a:t>
            </a:r>
          </a:p>
          <a:p>
            <a:pPr lvl="1">
              <a:lnSpc>
                <a:spcPct val="150000"/>
              </a:lnSpc>
              <a:buFont typeface="Wingdings" pitchFamily="2" charset="2"/>
              <a:buChar char="ü"/>
            </a:pPr>
            <a:r>
              <a:rPr lang="pl-PL" sz="4800" dirty="0">
                <a:solidFill>
                  <a:schemeClr val="tx1"/>
                </a:solidFill>
              </a:rPr>
              <a:t>Pozycja boczna ustalona,</a:t>
            </a:r>
          </a:p>
          <a:p>
            <a:pPr lvl="1">
              <a:lnSpc>
                <a:spcPct val="150000"/>
              </a:lnSpc>
              <a:buFont typeface="Wingdings" pitchFamily="2" charset="2"/>
              <a:buChar char="ü"/>
            </a:pPr>
            <a:r>
              <a:rPr lang="pl-PL" sz="4800" dirty="0">
                <a:solidFill>
                  <a:schemeClr val="tx1"/>
                </a:solidFill>
              </a:rPr>
              <a:t>Kontrola co 1 min funkcji życiowych.</a:t>
            </a:r>
          </a:p>
          <a:p>
            <a:pPr>
              <a:lnSpc>
                <a:spcPct val="150000"/>
              </a:lnSpc>
              <a:buFont typeface="Wingdings" pitchFamily="2" charset="2"/>
              <a:buChar char="Ø"/>
            </a:pPr>
            <a:endParaRPr lang="pl-PL" sz="4300" dirty="0">
              <a:solidFill>
                <a:schemeClr val="tx1"/>
              </a:solidFill>
            </a:endParaRPr>
          </a:p>
          <a:p>
            <a:pPr>
              <a:lnSpc>
                <a:spcPct val="150000"/>
              </a:lnSpc>
              <a:buFont typeface="Wingdings" pitchFamily="2" charset="2"/>
              <a:buChar char="Ø"/>
            </a:pPr>
            <a:endParaRPr lang="pl-PL" sz="4300" dirty="0">
              <a:solidFill>
                <a:schemeClr val="tx1"/>
              </a:solidFill>
            </a:endParaRPr>
          </a:p>
          <a:p>
            <a:pPr>
              <a:lnSpc>
                <a:spcPct val="150000"/>
              </a:lnSpc>
              <a:buFont typeface="Wingdings" pitchFamily="2" charset="2"/>
              <a:buChar char="Ø"/>
            </a:pPr>
            <a:endParaRPr lang="pl-PL"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29072" y="493860"/>
            <a:ext cx="9601196" cy="1303867"/>
          </a:xfrm>
        </p:spPr>
        <p:txBody>
          <a:bodyPr>
            <a:normAutofit fontScale="90000"/>
          </a:bodyPr>
          <a:lstStyle/>
          <a:p>
            <a:pPr algn="l"/>
            <a:r>
              <a:rPr lang="pl-PL" dirty="0">
                <a:solidFill>
                  <a:srgbClr val="FF0000"/>
                </a:solidFill>
              </a:rPr>
              <a:t>Zatrucia Pierwsza pomoc </a:t>
            </a:r>
            <a:br>
              <a:rPr lang="pl-PL" dirty="0">
                <a:solidFill>
                  <a:srgbClr val="FF0000"/>
                </a:solidFill>
              </a:rPr>
            </a:br>
            <a:r>
              <a:rPr lang="pl-PL" dirty="0">
                <a:solidFill>
                  <a:srgbClr val="FF0000"/>
                </a:solidFill>
              </a:rPr>
              <a:t>zasady ogólne cd.</a:t>
            </a:r>
          </a:p>
        </p:txBody>
      </p:sp>
      <p:sp>
        <p:nvSpPr>
          <p:cNvPr id="3" name="Symbol zastępczy zawartości 2"/>
          <p:cNvSpPr>
            <a:spLocks noGrp="1"/>
          </p:cNvSpPr>
          <p:nvPr>
            <p:ph idx="1"/>
          </p:nvPr>
        </p:nvSpPr>
        <p:spPr>
          <a:xfrm>
            <a:off x="816006" y="1633654"/>
            <a:ext cx="9601196" cy="3318936"/>
          </a:xfrm>
        </p:spPr>
        <p:txBody>
          <a:bodyPr>
            <a:normAutofit fontScale="25000" lnSpcReduction="20000"/>
          </a:bodyPr>
          <a:lstStyle/>
          <a:p>
            <a:pPr>
              <a:lnSpc>
                <a:spcPct val="150000"/>
              </a:lnSpc>
              <a:buFont typeface="Wingdings" pitchFamily="2" charset="2"/>
              <a:buChar char="Ø"/>
            </a:pPr>
            <a:r>
              <a:rPr lang="pl-PL" sz="6400" dirty="0">
                <a:solidFill>
                  <a:schemeClr val="tx1"/>
                </a:solidFill>
              </a:rPr>
              <a:t>Ograniczenie wchłaniania trucizny poprzez:</a:t>
            </a:r>
          </a:p>
          <a:p>
            <a:pPr lvl="2">
              <a:lnSpc>
                <a:spcPct val="150000"/>
              </a:lnSpc>
              <a:buFont typeface="Wingdings" pitchFamily="2" charset="2"/>
              <a:buChar char="ü"/>
            </a:pPr>
            <a:r>
              <a:rPr lang="pl-PL" sz="6400" dirty="0">
                <a:solidFill>
                  <a:schemeClr val="tx1"/>
                </a:solidFill>
              </a:rPr>
              <a:t>Spłukiwanie skóry wodą,</a:t>
            </a:r>
          </a:p>
          <a:p>
            <a:pPr lvl="2">
              <a:lnSpc>
                <a:spcPct val="150000"/>
              </a:lnSpc>
              <a:buFont typeface="Wingdings" pitchFamily="2" charset="2"/>
              <a:buChar char="ü"/>
            </a:pPr>
            <a:r>
              <a:rPr lang="pl-PL" sz="6400" dirty="0">
                <a:solidFill>
                  <a:schemeClr val="tx1"/>
                </a:solidFill>
              </a:rPr>
              <a:t>Podanie środka który rozcieńczy truciznę - konsultacja z lekarzem,</a:t>
            </a:r>
          </a:p>
          <a:p>
            <a:pPr lvl="2">
              <a:lnSpc>
                <a:spcPct val="150000"/>
              </a:lnSpc>
              <a:buFont typeface="Wingdings" pitchFamily="2" charset="2"/>
              <a:buChar char="ü"/>
            </a:pPr>
            <a:r>
              <a:rPr lang="pl-PL" sz="6400" dirty="0">
                <a:solidFill>
                  <a:schemeClr val="tx1"/>
                </a:solidFill>
              </a:rPr>
              <a:t>Prowokowanie wymiotów </a:t>
            </a:r>
          </a:p>
          <a:p>
            <a:pPr lvl="2">
              <a:lnSpc>
                <a:spcPct val="150000"/>
              </a:lnSpc>
              <a:buFont typeface="Wingdings" pitchFamily="2" charset="2"/>
              <a:buChar char="ü"/>
            </a:pPr>
            <a:r>
              <a:rPr lang="pl-PL" sz="6400" dirty="0">
                <a:solidFill>
                  <a:schemeClr val="tx1"/>
                </a:solidFill>
              </a:rPr>
              <a:t>UWAGA !!! NIE PROWOKUJ WYMIOTÓW:</a:t>
            </a:r>
          </a:p>
          <a:p>
            <a:pPr lvl="3">
              <a:lnSpc>
                <a:spcPct val="150000"/>
              </a:lnSpc>
              <a:buFont typeface="Wingdings" pitchFamily="2" charset="2"/>
              <a:buChar char="q"/>
            </a:pPr>
            <a:r>
              <a:rPr lang="pl-PL" sz="6400" dirty="0">
                <a:solidFill>
                  <a:schemeClr val="tx1"/>
                </a:solidFill>
              </a:rPr>
              <a:t>Jeżeli nie wiesz co połknął,</a:t>
            </a:r>
          </a:p>
          <a:p>
            <a:pPr lvl="3">
              <a:lnSpc>
                <a:spcPct val="150000"/>
              </a:lnSpc>
              <a:buFont typeface="Wingdings" pitchFamily="2" charset="2"/>
              <a:buChar char="q"/>
            </a:pPr>
            <a:r>
              <a:rPr lang="pl-PL" sz="6400" dirty="0">
                <a:solidFill>
                  <a:schemeClr val="tx1"/>
                </a:solidFill>
              </a:rPr>
              <a:t>Jeżeli zatruł się środkami żrącymi-ryzyko pęknięcia przełyku i zapalenia śródpiersia,</a:t>
            </a:r>
          </a:p>
          <a:p>
            <a:pPr lvl="3">
              <a:lnSpc>
                <a:spcPct val="150000"/>
              </a:lnSpc>
              <a:buFont typeface="Wingdings" pitchFamily="2" charset="2"/>
              <a:buChar char="q"/>
            </a:pPr>
            <a:r>
              <a:rPr lang="pl-PL" sz="6400" dirty="0">
                <a:solidFill>
                  <a:schemeClr val="tx1"/>
                </a:solidFill>
              </a:rPr>
              <a:t>Jeżeli zatruł się środkami o niskim napięciu powierzchniowym- szampony, detergenty.</a:t>
            </a:r>
          </a:p>
          <a:p>
            <a:pPr lvl="3">
              <a:lnSpc>
                <a:spcPct val="150000"/>
              </a:lnSpc>
              <a:buFont typeface="Wingdings" pitchFamily="2" charset="2"/>
              <a:buChar char="q"/>
            </a:pPr>
            <a:r>
              <a:rPr lang="pl-PL" sz="6400" dirty="0">
                <a:solidFill>
                  <a:schemeClr val="tx1"/>
                </a:solidFill>
              </a:rPr>
              <a:t>Jeżeli masz zamiar podać odtrutkę-zalecenie lekarskie,</a:t>
            </a:r>
          </a:p>
          <a:p>
            <a:pPr lvl="3">
              <a:lnSpc>
                <a:spcPct val="150000"/>
              </a:lnSpc>
              <a:buFont typeface="Wingdings" pitchFamily="2" charset="2"/>
              <a:buChar char="q"/>
            </a:pPr>
            <a:r>
              <a:rPr lang="pl-PL" sz="6400" dirty="0">
                <a:solidFill>
                  <a:schemeClr val="tx1"/>
                </a:solidFill>
              </a:rPr>
              <a:t>Jeżeli wymiotował samoistnie.</a:t>
            </a:r>
          </a:p>
          <a:p>
            <a:pPr lvl="2">
              <a:lnSpc>
                <a:spcPct val="150000"/>
              </a:lnSpc>
              <a:buFont typeface="Wingdings" pitchFamily="2" charset="2"/>
              <a:buChar char="q"/>
            </a:pPr>
            <a:endParaRPr lang="pl-PL" sz="4300" dirty="0">
              <a:solidFill>
                <a:schemeClr val="tx1"/>
              </a:solidFill>
            </a:endParaRPr>
          </a:p>
          <a:p>
            <a:pPr lvl="2">
              <a:buFont typeface="Wingdings" pitchFamily="2" charset="2"/>
              <a:buChar char="ü"/>
            </a:pPr>
            <a:endParaRPr lang="pl-PL" sz="4300" dirty="0">
              <a:solidFill>
                <a:schemeClr val="tx1"/>
              </a:solidFill>
            </a:endParaRPr>
          </a:p>
          <a:p>
            <a:pPr lvl="1">
              <a:buFont typeface="Wingdings" pitchFamily="2" charset="2"/>
              <a:buChar char="ü"/>
            </a:pPr>
            <a:endParaRPr lang="pl-PL" dirty="0">
              <a:solidFill>
                <a:schemeClr val="bg1"/>
              </a:solidFill>
            </a:endParaRPr>
          </a:p>
          <a:p>
            <a:endParaRPr lang="pl-PL"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l"/>
            <a:r>
              <a:rPr lang="pl-PL" dirty="0">
                <a:solidFill>
                  <a:srgbClr val="FF0000"/>
                </a:solidFill>
              </a:rPr>
              <a:t>Epilepsja - padaczka</a:t>
            </a:r>
          </a:p>
        </p:txBody>
      </p:sp>
      <p:sp>
        <p:nvSpPr>
          <p:cNvPr id="3" name="Symbol zastępczy zawartości 2"/>
          <p:cNvSpPr>
            <a:spLocks noGrp="1"/>
          </p:cNvSpPr>
          <p:nvPr>
            <p:ph idx="1"/>
          </p:nvPr>
        </p:nvSpPr>
        <p:spPr/>
        <p:txBody>
          <a:bodyPr>
            <a:normAutofit fontScale="70000" lnSpcReduction="20000"/>
          </a:bodyPr>
          <a:lstStyle/>
          <a:p>
            <a:pPr>
              <a:lnSpc>
                <a:spcPct val="150000"/>
              </a:lnSpc>
              <a:buNone/>
            </a:pPr>
            <a:r>
              <a:rPr lang="pl-PL" dirty="0"/>
              <a:t>	Padaczka to przejściowe zaburzenia czynności mózgu w skutek nadmiernych i gwałtownych wyładowań bioelektrycznych w komórkach nerwowych, objawiających się utratą świadomości, przytomności i napadem drgawek.</a:t>
            </a:r>
          </a:p>
          <a:p>
            <a:pPr>
              <a:lnSpc>
                <a:spcPct val="150000"/>
              </a:lnSpc>
              <a:buNone/>
            </a:pPr>
            <a:r>
              <a:rPr lang="pl-PL" dirty="0"/>
              <a:t>	</a:t>
            </a:r>
            <a:r>
              <a:rPr lang="pl-PL" dirty="0">
                <a:solidFill>
                  <a:srgbClr val="FF0000"/>
                </a:solidFill>
              </a:rPr>
              <a:t>Rozróżnia się szereg rodzajów napadów padaczkowych, które charakteryzują się różnymi objawami np:</a:t>
            </a:r>
          </a:p>
          <a:p>
            <a:pPr lvl="1">
              <a:lnSpc>
                <a:spcPct val="150000"/>
              </a:lnSpc>
              <a:buFont typeface="Wingdings" pitchFamily="2" charset="2"/>
              <a:buChar char="Ø"/>
            </a:pPr>
            <a:r>
              <a:rPr lang="pl-PL" dirty="0"/>
              <a:t>Krótkie objawiające się kilkusekundową utratą świadomości,</a:t>
            </a:r>
          </a:p>
          <a:p>
            <a:pPr lvl="1">
              <a:lnSpc>
                <a:spcPct val="150000"/>
              </a:lnSpc>
              <a:buFont typeface="Wingdings" pitchFamily="2" charset="2"/>
              <a:buChar char="Ø"/>
            </a:pPr>
            <a:r>
              <a:rPr lang="pl-PL" dirty="0"/>
              <a:t>Bez utraty świadomości polegające na różnorodnych doznaniach i wrażeniach,</a:t>
            </a:r>
          </a:p>
          <a:p>
            <a:pPr lvl="1">
              <a:lnSpc>
                <a:spcPct val="150000"/>
              </a:lnSpc>
              <a:buFont typeface="Wingdings" pitchFamily="2" charset="2"/>
              <a:buChar char="Ø"/>
            </a:pPr>
            <a:r>
              <a:rPr lang="pl-PL" dirty="0"/>
              <a:t>Dłuższe napady, którym towarzyszą utrata przytomności, napady drgawek całego ciała.</a:t>
            </a:r>
          </a:p>
        </p:txBody>
      </p:sp>
      <p:pic>
        <p:nvPicPr>
          <p:cNvPr id="1026" name="Picture 2"/>
          <p:cNvPicPr>
            <a:picLocks noChangeAspect="1" noChangeArrowheads="1"/>
          </p:cNvPicPr>
          <p:nvPr/>
        </p:nvPicPr>
        <p:blipFill>
          <a:blip r:embed="rId2"/>
          <a:srcRect/>
          <a:stretch>
            <a:fillRect/>
          </a:stretch>
        </p:blipFill>
        <p:spPr bwMode="auto">
          <a:xfrm>
            <a:off x="9061450" y="712788"/>
            <a:ext cx="2324100" cy="12668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673965" y="650524"/>
            <a:ext cx="9601196" cy="1303867"/>
          </a:xfrm>
        </p:spPr>
        <p:txBody>
          <a:bodyPr/>
          <a:lstStyle/>
          <a:p>
            <a:pPr algn="l"/>
            <a:r>
              <a:rPr lang="pl-PL" dirty="0">
                <a:solidFill>
                  <a:srgbClr val="FF0000"/>
                </a:solidFill>
              </a:rPr>
              <a:t>Padaczka-epilepsja</a:t>
            </a:r>
          </a:p>
        </p:txBody>
      </p:sp>
      <p:sp>
        <p:nvSpPr>
          <p:cNvPr id="3" name="Symbol zastępczy zawartości 2"/>
          <p:cNvSpPr>
            <a:spLocks noGrp="1"/>
          </p:cNvSpPr>
          <p:nvPr>
            <p:ph idx="1"/>
          </p:nvPr>
        </p:nvSpPr>
        <p:spPr>
          <a:xfrm>
            <a:off x="904783" y="1599140"/>
            <a:ext cx="9601196" cy="3318936"/>
          </a:xfrm>
        </p:spPr>
        <p:txBody>
          <a:bodyPr>
            <a:normAutofit fontScale="25000" lnSpcReduction="20000"/>
          </a:bodyPr>
          <a:lstStyle/>
          <a:p>
            <a:pPr>
              <a:lnSpc>
                <a:spcPct val="120000"/>
              </a:lnSpc>
              <a:buNone/>
            </a:pPr>
            <a:r>
              <a:rPr lang="pl-PL" sz="5600" dirty="0"/>
              <a:t>	Padaczka nie jest chorobą dziedziczną. Dziedziczny jest niski próg pobudliwości komórek nerwowych mózgu.</a:t>
            </a:r>
          </a:p>
          <a:p>
            <a:pPr>
              <a:lnSpc>
                <a:spcPct val="120000"/>
              </a:lnSpc>
              <a:buNone/>
            </a:pPr>
            <a:r>
              <a:rPr lang="pl-PL" sz="5600" dirty="0"/>
              <a:t>     Czynniki predysponujące występowanie napadów:          Przyczyny:</a:t>
            </a:r>
          </a:p>
          <a:p>
            <a:pPr lvl="1">
              <a:lnSpc>
                <a:spcPct val="120000"/>
              </a:lnSpc>
              <a:buFont typeface="Wingdings" pitchFamily="2" charset="2"/>
              <a:buChar char="Ø"/>
            </a:pPr>
            <a:endParaRPr lang="pl-PL" sz="5600" dirty="0"/>
          </a:p>
          <a:p>
            <a:pPr lvl="1">
              <a:lnSpc>
                <a:spcPct val="120000"/>
              </a:lnSpc>
              <a:buFont typeface="Wingdings" pitchFamily="2" charset="2"/>
              <a:buChar char="Ø"/>
            </a:pPr>
            <a:r>
              <a:rPr lang="pl-PL" sz="5600" dirty="0"/>
              <a:t>Urazy czaszkowo mózgowe,</a:t>
            </a:r>
          </a:p>
          <a:p>
            <a:pPr lvl="1">
              <a:lnSpc>
                <a:spcPct val="120000"/>
              </a:lnSpc>
              <a:buFont typeface="Wingdings" pitchFamily="2" charset="2"/>
              <a:buChar char="Ø"/>
            </a:pPr>
            <a:r>
              <a:rPr lang="pl-PL" sz="5600" dirty="0"/>
              <a:t>Stan gorączkowy,</a:t>
            </a:r>
          </a:p>
          <a:p>
            <a:pPr lvl="1">
              <a:lnSpc>
                <a:spcPct val="120000"/>
              </a:lnSpc>
              <a:buFont typeface="Wingdings" pitchFamily="2" charset="2"/>
              <a:buChar char="Ø"/>
            </a:pPr>
            <a:r>
              <a:rPr lang="pl-PL" sz="5600" dirty="0"/>
              <a:t>Przedawkowanie leków,</a:t>
            </a:r>
          </a:p>
          <a:p>
            <a:pPr lvl="1">
              <a:lnSpc>
                <a:spcPct val="120000"/>
              </a:lnSpc>
              <a:buFont typeface="Wingdings" pitchFamily="2" charset="2"/>
              <a:buChar char="Ø"/>
            </a:pPr>
            <a:r>
              <a:rPr lang="pl-PL" sz="5600" dirty="0"/>
              <a:t>Wahania hormonalne,</a:t>
            </a:r>
          </a:p>
          <a:p>
            <a:pPr lvl="1">
              <a:lnSpc>
                <a:spcPct val="120000"/>
              </a:lnSpc>
              <a:buFont typeface="Wingdings" pitchFamily="2" charset="2"/>
              <a:buChar char="Ø"/>
            </a:pPr>
            <a:r>
              <a:rPr lang="pl-PL" sz="5600" dirty="0"/>
              <a:t>Zmiana aktywności falowej mózgu przejście od snu do czuwania i na odwrót,</a:t>
            </a:r>
          </a:p>
          <a:p>
            <a:pPr lvl="1">
              <a:lnSpc>
                <a:spcPct val="120000"/>
              </a:lnSpc>
              <a:buFont typeface="Wingdings" pitchFamily="2" charset="2"/>
              <a:buChar char="Ø"/>
            </a:pPr>
            <a:r>
              <a:rPr lang="pl-PL" sz="5600" dirty="0"/>
              <a:t>Bodźce świetlne: stroboskop, migający ekran, gry komputerowe,</a:t>
            </a:r>
          </a:p>
          <a:p>
            <a:pPr lvl="1">
              <a:lnSpc>
                <a:spcPct val="120000"/>
              </a:lnSpc>
              <a:buFont typeface="Wingdings" pitchFamily="2" charset="2"/>
              <a:buChar char="Ø"/>
            </a:pPr>
            <a:r>
              <a:rPr lang="pl-PL" sz="5600" dirty="0"/>
              <a:t>Stan fizjologiczny organizmu:</a:t>
            </a:r>
          </a:p>
          <a:p>
            <a:pPr lvl="2">
              <a:lnSpc>
                <a:spcPct val="120000"/>
              </a:lnSpc>
              <a:buFont typeface="Wingdings" pitchFamily="2" charset="2"/>
              <a:buChar char="ü"/>
            </a:pPr>
            <a:r>
              <a:rPr lang="pl-PL" sz="5600" dirty="0"/>
              <a:t>Zmęczenie i brak snu,</a:t>
            </a:r>
          </a:p>
          <a:p>
            <a:pPr lvl="2">
              <a:lnSpc>
                <a:spcPct val="120000"/>
              </a:lnSpc>
              <a:buFont typeface="Wingdings" pitchFamily="2" charset="2"/>
              <a:buChar char="ü"/>
            </a:pPr>
            <a:r>
              <a:rPr lang="pl-PL" sz="5600" dirty="0"/>
              <a:t>Niedotlenienie,</a:t>
            </a:r>
          </a:p>
          <a:p>
            <a:pPr lvl="2">
              <a:lnSpc>
                <a:spcPct val="120000"/>
              </a:lnSpc>
              <a:buFont typeface="Wingdings" pitchFamily="2" charset="2"/>
              <a:buChar char="ü"/>
            </a:pPr>
            <a:r>
              <a:rPr lang="pl-PL" sz="5600" dirty="0"/>
              <a:t>Niedocukrzenie,</a:t>
            </a:r>
          </a:p>
          <a:p>
            <a:pPr lvl="2">
              <a:lnSpc>
                <a:spcPct val="120000"/>
              </a:lnSpc>
              <a:buFont typeface="Wingdings" pitchFamily="2" charset="2"/>
              <a:buChar char="ü"/>
            </a:pPr>
            <a:r>
              <a:rPr lang="pl-PL" sz="5600" dirty="0"/>
              <a:t>Zmniejszona zawartość CO2 w krwi.</a:t>
            </a:r>
          </a:p>
          <a:p>
            <a:pPr lvl="2">
              <a:lnSpc>
                <a:spcPct val="120000"/>
              </a:lnSpc>
              <a:buFont typeface="Wingdings" pitchFamily="2" charset="2"/>
              <a:buChar char="ü"/>
            </a:pPr>
            <a:endParaRPr lang="pl-PL" sz="2300" dirty="0"/>
          </a:p>
          <a:p>
            <a:pPr>
              <a:buFont typeface="Wingdings" pitchFamily="2" charset="2"/>
              <a:buChar char="Ø"/>
            </a:pPr>
            <a:endParaRPr lang="pl-PL" dirty="0"/>
          </a:p>
        </p:txBody>
      </p:sp>
      <p:pic>
        <p:nvPicPr>
          <p:cNvPr id="4098" name="Picture 2"/>
          <p:cNvPicPr>
            <a:picLocks noChangeAspect="1" noChangeArrowheads="1"/>
          </p:cNvPicPr>
          <p:nvPr/>
        </p:nvPicPr>
        <p:blipFill>
          <a:blip r:embed="rId2"/>
          <a:srcRect/>
          <a:stretch>
            <a:fillRect/>
          </a:stretch>
        </p:blipFill>
        <p:spPr bwMode="auto">
          <a:xfrm>
            <a:off x="8888413" y="777875"/>
            <a:ext cx="2543175" cy="11620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l"/>
            <a:r>
              <a:rPr lang="pl-PL" dirty="0">
                <a:solidFill>
                  <a:srgbClr val="FF0000"/>
                </a:solidFill>
              </a:rPr>
              <a:t>Padaczka-epilepsja</a:t>
            </a:r>
          </a:p>
        </p:txBody>
      </p:sp>
      <p:sp>
        <p:nvSpPr>
          <p:cNvPr id="3" name="Symbol zastępczy zawartości 2"/>
          <p:cNvSpPr>
            <a:spLocks noGrp="1"/>
          </p:cNvSpPr>
          <p:nvPr>
            <p:ph idx="1"/>
          </p:nvPr>
        </p:nvSpPr>
        <p:spPr/>
        <p:txBody>
          <a:bodyPr>
            <a:normAutofit fontScale="62500" lnSpcReduction="20000"/>
          </a:bodyPr>
          <a:lstStyle/>
          <a:p>
            <a:pPr>
              <a:buNone/>
            </a:pPr>
            <a:r>
              <a:rPr lang="pl-PL" dirty="0"/>
              <a:t>Objawy:</a:t>
            </a:r>
          </a:p>
          <a:p>
            <a:pPr>
              <a:buFont typeface="Wingdings" pitchFamily="2" charset="2"/>
              <a:buChar char="Ø"/>
            </a:pPr>
            <a:r>
              <a:rPr lang="pl-PL" dirty="0"/>
              <a:t>Upadek na podłoże,</a:t>
            </a:r>
          </a:p>
          <a:p>
            <a:pPr>
              <a:buFont typeface="Wingdings" pitchFamily="2" charset="2"/>
              <a:buChar char="Ø"/>
            </a:pPr>
            <a:r>
              <a:rPr lang="pl-PL" dirty="0"/>
              <a:t>Prężenia,</a:t>
            </a:r>
          </a:p>
          <a:p>
            <a:pPr>
              <a:buFont typeface="Wingdings" pitchFamily="2" charset="2"/>
              <a:buChar char="Ø"/>
            </a:pPr>
            <a:r>
              <a:rPr lang="pl-PL" dirty="0"/>
              <a:t>Wargi mogą być sine natomiast głowa i szyja przekrwiona,</a:t>
            </a:r>
          </a:p>
          <a:p>
            <a:pPr>
              <a:buFont typeface="Wingdings" pitchFamily="2" charset="2"/>
              <a:buChar char="Ø"/>
            </a:pPr>
            <a:r>
              <a:rPr lang="pl-PL" dirty="0"/>
              <a:t>Szczękościsk, głośny oddech,</a:t>
            </a:r>
          </a:p>
          <a:p>
            <a:pPr>
              <a:buFont typeface="Wingdings" pitchFamily="2" charset="2"/>
              <a:buChar char="Ø"/>
            </a:pPr>
            <a:r>
              <a:rPr lang="pl-PL" dirty="0"/>
              <a:t>Ślinotok,</a:t>
            </a:r>
          </a:p>
          <a:p>
            <a:pPr>
              <a:buFont typeface="Wingdings" pitchFamily="2" charset="2"/>
              <a:buChar char="Ø"/>
            </a:pPr>
            <a:r>
              <a:rPr lang="pl-PL" dirty="0"/>
              <a:t>Może wystąpić bezwiedne oddanie moczu stolca,</a:t>
            </a:r>
          </a:p>
          <a:p>
            <a:pPr>
              <a:buFont typeface="Wingdings" pitchFamily="2" charset="2"/>
              <a:buChar char="Ø"/>
            </a:pPr>
            <a:r>
              <a:rPr lang="pl-PL" dirty="0"/>
              <a:t>Po napadzie mięśnie rozluźniają się, powrót prawidłowego oddechu,</a:t>
            </a:r>
          </a:p>
          <a:p>
            <a:pPr>
              <a:buFont typeface="Wingdings" pitchFamily="2" charset="2"/>
              <a:buChar char="Ø"/>
            </a:pPr>
            <a:r>
              <a:rPr lang="pl-PL" dirty="0"/>
              <a:t>Poszkodowany odzyskuje przytomność po kilkunastu minutach od ataku,</a:t>
            </a:r>
          </a:p>
          <a:p>
            <a:pPr>
              <a:buFont typeface="Wingdings" pitchFamily="2" charset="2"/>
              <a:buChar char="Ø"/>
            </a:pPr>
            <a:r>
              <a:rPr lang="pl-PL" dirty="0"/>
              <a:t>Po ataku dezorientacja i oszołomienie oraz głęboki sen przez kilka godzin.</a:t>
            </a:r>
          </a:p>
          <a:p>
            <a:pPr>
              <a:buFont typeface="Wingdings" pitchFamily="2" charset="2"/>
              <a:buChar char="Ø"/>
            </a:pPr>
            <a:endParaRPr lang="pl-PL" dirty="0"/>
          </a:p>
        </p:txBody>
      </p:sp>
      <p:pic>
        <p:nvPicPr>
          <p:cNvPr id="3074" name="Picture 2"/>
          <p:cNvPicPr>
            <a:picLocks noChangeAspect="1" noChangeArrowheads="1"/>
          </p:cNvPicPr>
          <p:nvPr/>
        </p:nvPicPr>
        <p:blipFill>
          <a:blip r:embed="rId2"/>
          <a:srcRect/>
          <a:stretch>
            <a:fillRect/>
          </a:stretch>
        </p:blipFill>
        <p:spPr bwMode="auto">
          <a:xfrm>
            <a:off x="7119891" y="1269999"/>
            <a:ext cx="4259309" cy="3407447"/>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just"/>
            <a:r>
              <a:rPr lang="pl-PL" dirty="0">
                <a:solidFill>
                  <a:srgbClr val="FF0000"/>
                </a:solidFill>
              </a:rPr>
              <a:t>Padaczka - pierwsza pomoc</a:t>
            </a:r>
          </a:p>
        </p:txBody>
      </p:sp>
      <p:sp>
        <p:nvSpPr>
          <p:cNvPr id="3" name="Symbol zastępczy zawartości 2"/>
          <p:cNvSpPr>
            <a:spLocks noGrp="1"/>
          </p:cNvSpPr>
          <p:nvPr>
            <p:ph idx="1"/>
          </p:nvPr>
        </p:nvSpPr>
        <p:spPr/>
        <p:txBody>
          <a:bodyPr>
            <a:normAutofit fontScale="25000" lnSpcReduction="20000"/>
          </a:bodyPr>
          <a:lstStyle/>
          <a:p>
            <a:pPr>
              <a:lnSpc>
                <a:spcPct val="120000"/>
              </a:lnSpc>
              <a:buNone/>
            </a:pPr>
            <a:r>
              <a:rPr lang="pl-PL" dirty="0"/>
              <a:t>Post</a:t>
            </a:r>
            <a:r>
              <a:rPr lang="pl-PL" sz="5600" dirty="0"/>
              <a:t>ępowanie:</a:t>
            </a:r>
          </a:p>
          <a:p>
            <a:pPr>
              <a:lnSpc>
                <a:spcPct val="120000"/>
              </a:lnSpc>
              <a:buFont typeface="Wingdings" pitchFamily="2" charset="2"/>
              <a:buChar char="Ø"/>
            </a:pPr>
            <a:r>
              <a:rPr lang="pl-PL" sz="5600" dirty="0"/>
              <a:t>Bezpieczeństwo własne i poszkodowanego,</a:t>
            </a:r>
          </a:p>
          <a:p>
            <a:pPr>
              <a:lnSpc>
                <a:spcPct val="120000"/>
              </a:lnSpc>
              <a:buFont typeface="Wingdings" pitchFamily="2" charset="2"/>
              <a:buChar char="Ø"/>
            </a:pPr>
            <a:r>
              <a:rPr lang="pl-PL" sz="5600" dirty="0"/>
              <a:t>Ochrona poszkodowanego przed urazami wtórnymi - głowa,</a:t>
            </a:r>
          </a:p>
          <a:p>
            <a:pPr>
              <a:lnSpc>
                <a:spcPct val="120000"/>
              </a:lnSpc>
              <a:buFont typeface="Wingdings" pitchFamily="2" charset="2"/>
              <a:buChar char="Ø"/>
            </a:pPr>
            <a:r>
              <a:rPr lang="pl-PL" sz="5600" dirty="0"/>
              <a:t>Utrzymanie drożności dróg oddechowych,</a:t>
            </a:r>
          </a:p>
          <a:p>
            <a:pPr>
              <a:lnSpc>
                <a:spcPct val="120000"/>
              </a:lnSpc>
              <a:buFont typeface="Wingdings" pitchFamily="2" charset="2"/>
              <a:buChar char="Ø"/>
            </a:pPr>
            <a:r>
              <a:rPr lang="pl-PL" sz="5600" dirty="0"/>
              <a:t>Zapewnienie dostępu świeżego powietrza, </a:t>
            </a:r>
          </a:p>
          <a:p>
            <a:pPr>
              <a:lnSpc>
                <a:spcPct val="120000"/>
              </a:lnSpc>
              <a:buFont typeface="Wingdings" pitchFamily="2" charset="2"/>
              <a:buChar char="Ø"/>
            </a:pPr>
            <a:r>
              <a:rPr lang="pl-PL" sz="5600" dirty="0"/>
              <a:t>Rozluźnienie ubrania pod szyją,</a:t>
            </a:r>
          </a:p>
          <a:p>
            <a:pPr>
              <a:lnSpc>
                <a:spcPct val="120000"/>
              </a:lnSpc>
              <a:buFont typeface="Wingdings" pitchFamily="2" charset="2"/>
              <a:buChar char="Ø"/>
            </a:pPr>
            <a:r>
              <a:rPr lang="pl-PL" sz="5600" dirty="0"/>
              <a:t>Odsunięcie gapiów,</a:t>
            </a:r>
          </a:p>
          <a:p>
            <a:pPr>
              <a:lnSpc>
                <a:spcPct val="120000"/>
              </a:lnSpc>
              <a:buFont typeface="Wingdings" pitchFamily="2" charset="2"/>
              <a:buChar char="Ø"/>
            </a:pPr>
            <a:r>
              <a:rPr lang="pl-PL" sz="5600" dirty="0"/>
              <a:t>Wezwanie karetki gdy, atak trwa dłużej niż 10 min. lub osoba pozostaje nieprzytomna.</a:t>
            </a:r>
          </a:p>
          <a:p>
            <a:pPr>
              <a:lnSpc>
                <a:spcPct val="120000"/>
              </a:lnSpc>
              <a:buFont typeface="Wingdings" pitchFamily="2" charset="2"/>
              <a:buChar char="Ø"/>
            </a:pPr>
            <a:r>
              <a:rPr lang="pl-PL" sz="5600" dirty="0"/>
              <a:t>Po ataku pozycja boczna ustalona,</a:t>
            </a:r>
          </a:p>
          <a:p>
            <a:pPr>
              <a:lnSpc>
                <a:spcPct val="120000"/>
              </a:lnSpc>
              <a:buFont typeface="Wingdings" pitchFamily="2" charset="2"/>
              <a:buChar char="Ø"/>
            </a:pPr>
            <a:r>
              <a:rPr lang="pl-PL" sz="5600" dirty="0"/>
              <a:t>Kontrola funkcji życiowych, komfort termiczny –koc</a:t>
            </a:r>
          </a:p>
          <a:p>
            <a:pPr>
              <a:lnSpc>
                <a:spcPct val="120000"/>
              </a:lnSpc>
              <a:buFont typeface="Wingdings" pitchFamily="2" charset="2"/>
              <a:buChar char="Ø"/>
            </a:pPr>
            <a:r>
              <a:rPr lang="pl-PL" sz="5600" dirty="0"/>
              <a:t>Zapewnij ciszę i spokój. </a:t>
            </a:r>
          </a:p>
        </p:txBody>
      </p:sp>
      <p:pic>
        <p:nvPicPr>
          <p:cNvPr id="2052" name="Picture 4"/>
          <p:cNvPicPr>
            <a:picLocks noChangeAspect="1" noChangeArrowheads="1"/>
          </p:cNvPicPr>
          <p:nvPr/>
        </p:nvPicPr>
        <p:blipFill>
          <a:blip r:embed="rId2"/>
          <a:srcRect/>
          <a:stretch>
            <a:fillRect/>
          </a:stretch>
        </p:blipFill>
        <p:spPr bwMode="auto">
          <a:xfrm>
            <a:off x="6669381" y="4065973"/>
            <a:ext cx="4966023" cy="1598967"/>
          </a:xfrm>
          <a:prstGeom prst="rect">
            <a:avLst/>
          </a:prstGeom>
          <a:noFill/>
          <a:ln w="9525">
            <a:noFill/>
            <a:miter lim="800000"/>
            <a:headEnd/>
            <a:tailEnd/>
          </a:ln>
        </p:spPr>
      </p:pic>
      <p:pic>
        <p:nvPicPr>
          <p:cNvPr id="2053" name="Picture 5"/>
          <p:cNvPicPr>
            <a:picLocks noChangeAspect="1" noChangeArrowheads="1"/>
          </p:cNvPicPr>
          <p:nvPr/>
        </p:nvPicPr>
        <p:blipFill>
          <a:blip r:embed="rId3"/>
          <a:srcRect/>
          <a:stretch>
            <a:fillRect/>
          </a:stretch>
        </p:blipFill>
        <p:spPr bwMode="auto">
          <a:xfrm>
            <a:off x="7350711" y="1877691"/>
            <a:ext cx="3853864" cy="150209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pl-PL" dirty="0">
                <a:solidFill>
                  <a:srgbClr val="FF0000"/>
                </a:solidFill>
              </a:rPr>
              <a:t>Definicja pierwszej pomocy</a:t>
            </a:r>
          </a:p>
        </p:txBody>
      </p:sp>
      <p:sp>
        <p:nvSpPr>
          <p:cNvPr id="9" name="Symbol zastępczy zawartości 8"/>
          <p:cNvSpPr>
            <a:spLocks noGrp="1"/>
          </p:cNvSpPr>
          <p:nvPr>
            <p:ph idx="1"/>
          </p:nvPr>
        </p:nvSpPr>
        <p:spPr/>
        <p:txBody>
          <a:bodyPr/>
          <a:lstStyle/>
          <a:p>
            <a:pPr>
              <a:lnSpc>
                <a:spcPct val="150000"/>
              </a:lnSpc>
              <a:buNone/>
            </a:pPr>
            <a:r>
              <a:rPr lang="pl-PL" dirty="0"/>
              <a:t>	Pierwsza pomoc to proste czynności wykonywane natychmiast przez pierwszych świadków zdarzenia w celu ratowania nagłego zagrożenia zdrowia, życia ludzkiego zanim przybędą wykwalifikowane służby ratownicze. </a:t>
            </a:r>
          </a:p>
        </p:txBody>
      </p:sp>
      <p:pic>
        <p:nvPicPr>
          <p:cNvPr id="1026" name="Picture 2" descr="C:\Program Files (x86)\Microsoft Office\MEDIA\CAGCAT10\j0211949.wmf"/>
          <p:cNvPicPr>
            <a:picLocks noChangeAspect="1" noChangeArrowheads="1"/>
          </p:cNvPicPr>
          <p:nvPr/>
        </p:nvPicPr>
        <p:blipFill>
          <a:blip r:embed="rId2"/>
          <a:srcRect/>
          <a:stretch>
            <a:fillRect/>
          </a:stretch>
        </p:blipFill>
        <p:spPr bwMode="auto">
          <a:xfrm>
            <a:off x="9244013" y="4741863"/>
            <a:ext cx="1900237" cy="1165225"/>
          </a:xfrm>
          <a:prstGeom prst="rect">
            <a:avLst/>
          </a:prstGeom>
          <a:noFill/>
        </p:spPr>
      </p:pic>
      <p:pic>
        <p:nvPicPr>
          <p:cNvPr id="1027" name="Picture 3"/>
          <p:cNvPicPr>
            <a:picLocks noChangeAspect="1" noChangeArrowheads="1"/>
          </p:cNvPicPr>
          <p:nvPr/>
        </p:nvPicPr>
        <p:blipFill>
          <a:blip r:embed="rId3"/>
          <a:srcRect/>
          <a:stretch>
            <a:fillRect/>
          </a:stretch>
        </p:blipFill>
        <p:spPr bwMode="auto">
          <a:xfrm>
            <a:off x="1589275" y="4663328"/>
            <a:ext cx="2047875" cy="116205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l"/>
            <a:r>
              <a:rPr lang="pl-PL" dirty="0">
                <a:solidFill>
                  <a:srgbClr val="FF0000"/>
                </a:solidFill>
              </a:rPr>
              <a:t>Padaczka - pierwsza pomoc</a:t>
            </a:r>
          </a:p>
        </p:txBody>
      </p:sp>
      <p:sp>
        <p:nvSpPr>
          <p:cNvPr id="3" name="Symbol zastępczy zawartości 2"/>
          <p:cNvSpPr>
            <a:spLocks noGrp="1"/>
          </p:cNvSpPr>
          <p:nvPr>
            <p:ph idx="1"/>
          </p:nvPr>
        </p:nvSpPr>
        <p:spPr/>
        <p:txBody>
          <a:bodyPr>
            <a:normAutofit fontScale="92500" lnSpcReduction="20000"/>
          </a:bodyPr>
          <a:lstStyle/>
          <a:p>
            <a:pPr algn="ctr">
              <a:buNone/>
            </a:pPr>
            <a:r>
              <a:rPr lang="pl-PL" dirty="0">
                <a:solidFill>
                  <a:srgbClr val="FF0000"/>
                </a:solidFill>
              </a:rPr>
              <a:t>Czynność zakazane !!!</a:t>
            </a:r>
          </a:p>
          <a:p>
            <a:pPr algn="ctr">
              <a:buNone/>
            </a:pPr>
            <a:endParaRPr lang="pl-PL" dirty="0">
              <a:solidFill>
                <a:srgbClr val="FF0000"/>
              </a:solidFill>
            </a:endParaRPr>
          </a:p>
          <a:p>
            <a:pPr>
              <a:buFont typeface="Wingdings" pitchFamily="2" charset="2"/>
              <a:buChar char="Ø"/>
            </a:pPr>
            <a:r>
              <a:rPr lang="pl-PL" dirty="0"/>
              <a:t>Nie wkładaj nic do ust poszkodowanego,</a:t>
            </a:r>
          </a:p>
          <a:p>
            <a:pPr>
              <a:buFont typeface="Wingdings" pitchFamily="2" charset="2"/>
              <a:buChar char="Ø"/>
            </a:pPr>
            <a:r>
              <a:rPr lang="pl-PL" dirty="0"/>
              <a:t>Nie rób sztucznego oddychania,</a:t>
            </a:r>
          </a:p>
          <a:p>
            <a:pPr>
              <a:buFont typeface="Wingdings" pitchFamily="2" charset="2"/>
              <a:buChar char="Ø"/>
            </a:pPr>
            <a:r>
              <a:rPr lang="pl-PL" dirty="0"/>
              <a:t>Nie otwieraj na siłę ust poszkodowanego,</a:t>
            </a:r>
          </a:p>
          <a:p>
            <a:pPr>
              <a:buFont typeface="Wingdings" pitchFamily="2" charset="2"/>
              <a:buChar char="Ø"/>
            </a:pPr>
            <a:r>
              <a:rPr lang="pl-PL" dirty="0"/>
              <a:t>Nie krępuj ruchów poszkodowanego,</a:t>
            </a:r>
          </a:p>
          <a:p>
            <a:pPr>
              <a:buFont typeface="Wingdings" pitchFamily="2" charset="2"/>
              <a:buChar char="Ø"/>
            </a:pPr>
            <a:r>
              <a:rPr lang="pl-PL" dirty="0"/>
              <a:t>Nie podawaj nic do picia,</a:t>
            </a:r>
          </a:p>
          <a:p>
            <a:pPr>
              <a:buFont typeface="Wingdings" pitchFamily="2" charset="2"/>
              <a:buChar char="Ø"/>
            </a:pPr>
            <a:r>
              <a:rPr lang="pl-PL" dirty="0"/>
              <a:t>Nie wybudzaj poszkodowanego po ustąpieniu ataku.</a:t>
            </a:r>
          </a:p>
          <a:p>
            <a:pPr>
              <a:buFont typeface="Wingdings" pitchFamily="2" charset="2"/>
              <a:buChar char="Ø"/>
            </a:pPr>
            <a:endParaRPr lang="pl-PL"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solidFill>
                  <a:srgbClr val="FF0000"/>
                </a:solidFill>
              </a:rPr>
              <a:t>Krwawienie z nosa</a:t>
            </a:r>
          </a:p>
        </p:txBody>
      </p:sp>
      <p:sp>
        <p:nvSpPr>
          <p:cNvPr id="3" name="Symbol zastępczy zawartości 2"/>
          <p:cNvSpPr>
            <a:spLocks noGrp="1"/>
          </p:cNvSpPr>
          <p:nvPr>
            <p:ph idx="1"/>
          </p:nvPr>
        </p:nvSpPr>
        <p:spPr/>
        <p:txBody>
          <a:bodyPr>
            <a:normAutofit fontScale="25000" lnSpcReduction="20000"/>
          </a:bodyPr>
          <a:lstStyle/>
          <a:p>
            <a:pPr>
              <a:lnSpc>
                <a:spcPct val="150000"/>
              </a:lnSpc>
              <a:buNone/>
            </a:pPr>
            <a:r>
              <a:rPr lang="pl-PL" dirty="0"/>
              <a:t>	</a:t>
            </a:r>
          </a:p>
          <a:p>
            <a:pPr>
              <a:lnSpc>
                <a:spcPct val="150000"/>
              </a:lnSpc>
              <a:buNone/>
            </a:pPr>
            <a:r>
              <a:rPr lang="pl-PL" sz="5600" dirty="0">
                <a:solidFill>
                  <a:schemeClr val="tx1"/>
                </a:solidFill>
              </a:rPr>
              <a:t>	</a:t>
            </a:r>
            <a:r>
              <a:rPr lang="pl-PL" sz="6400" dirty="0">
                <a:solidFill>
                  <a:schemeClr val="tx1"/>
                </a:solidFill>
              </a:rPr>
              <a:t>Krwawienie z nosa to upływ krwi z uszkodzonych ścian naczyń krwionośnych nosa. Najczęstsze przyczyny takiego stanu to miejscowy uraz i wysychanie błony śluzowej nosa. Rzadziej przyczynami krwawienia z nosa są poważne schorzenia, takie jak, np. zaburzenia krzepnięcia czy nawet nowotwory.</a:t>
            </a:r>
            <a:r>
              <a:rPr lang="pl-PL" sz="6400" b="1" dirty="0">
                <a:solidFill>
                  <a:schemeClr val="tx1"/>
                </a:solidFill>
              </a:rPr>
              <a:t> </a:t>
            </a:r>
            <a:r>
              <a:rPr lang="pl-PL" sz="6400" dirty="0">
                <a:solidFill>
                  <a:schemeClr val="tx1"/>
                </a:solidFill>
              </a:rPr>
              <a:t>Krwawienie z nosa może mieć różne nasilenie - od wycieku kroplami do poważnego krwotoku. Większość (80-90 proc.) krwawień pochodzi ze splotów naczyniowych przednio-dolnej części nosa (splot Kiesselbacha lub Little’a), gdyż są to obszary błony śluzowej nosa bardzo obficie unaczynione, a dodatkowo cienkie i wrażliwe na urazy.</a:t>
            </a:r>
            <a:br>
              <a:rPr lang="pl-PL" sz="6400" dirty="0">
                <a:solidFill>
                  <a:schemeClr val="tx1"/>
                </a:solidFill>
              </a:rPr>
            </a:br>
            <a:br>
              <a:rPr lang="pl-PL" sz="6400" dirty="0">
                <a:solidFill>
                  <a:schemeClr val="tx1"/>
                </a:solidFill>
              </a:rPr>
            </a:br>
            <a:br>
              <a:rPr lang="pl-PL" sz="6400" dirty="0">
                <a:solidFill>
                  <a:schemeClr val="tx1"/>
                </a:solidFill>
              </a:rPr>
            </a:br>
            <a:br>
              <a:rPr lang="pl-PL" sz="6400" dirty="0">
                <a:solidFill>
                  <a:schemeClr val="tx1"/>
                </a:solidFill>
              </a:rPr>
            </a:br>
            <a:endParaRPr lang="pl-PL" sz="6400" dirty="0">
              <a:solidFill>
                <a:schemeClr val="tx1"/>
              </a:solidFill>
            </a:endParaRPr>
          </a:p>
        </p:txBody>
      </p:sp>
      <p:pic>
        <p:nvPicPr>
          <p:cNvPr id="1026" name="Picture 2"/>
          <p:cNvPicPr>
            <a:picLocks noChangeAspect="1" noChangeArrowheads="1"/>
          </p:cNvPicPr>
          <p:nvPr/>
        </p:nvPicPr>
        <p:blipFill>
          <a:blip r:embed="rId2"/>
          <a:srcRect/>
          <a:stretch>
            <a:fillRect/>
          </a:stretch>
        </p:blipFill>
        <p:spPr bwMode="auto">
          <a:xfrm>
            <a:off x="10083800" y="679450"/>
            <a:ext cx="1447800" cy="13335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870200" y="853273"/>
            <a:ext cx="8610600" cy="1293028"/>
          </a:xfrm>
        </p:spPr>
        <p:txBody>
          <a:bodyPr>
            <a:normAutofit/>
          </a:bodyPr>
          <a:lstStyle/>
          <a:p>
            <a:pPr algn="l"/>
            <a:r>
              <a:rPr lang="pl-PL" sz="3200" dirty="0">
                <a:solidFill>
                  <a:srgbClr val="FF0000"/>
                </a:solidFill>
              </a:rPr>
              <a:t>Krwawienie z nosa pierwsza pomoc</a:t>
            </a:r>
            <a:endParaRPr lang="pl-PL" sz="3200" dirty="0"/>
          </a:p>
        </p:txBody>
      </p:sp>
      <p:sp>
        <p:nvSpPr>
          <p:cNvPr id="3" name="Symbol zastępczy zawartości 2"/>
          <p:cNvSpPr>
            <a:spLocks noGrp="1"/>
          </p:cNvSpPr>
          <p:nvPr>
            <p:ph idx="1"/>
          </p:nvPr>
        </p:nvSpPr>
        <p:spPr>
          <a:xfrm>
            <a:off x="940295" y="2023533"/>
            <a:ext cx="9601196" cy="3318936"/>
          </a:xfrm>
        </p:spPr>
        <p:txBody>
          <a:bodyPr>
            <a:normAutofit fontScale="85000" lnSpcReduction="10000"/>
          </a:bodyPr>
          <a:lstStyle/>
          <a:p>
            <a:pPr>
              <a:lnSpc>
                <a:spcPct val="150000"/>
              </a:lnSpc>
              <a:buFont typeface="Wingdings" pitchFamily="2" charset="2"/>
              <a:buChar char="Ø"/>
            </a:pPr>
            <a:endParaRPr lang="pl-PL" dirty="0">
              <a:solidFill>
                <a:schemeClr val="bg1"/>
              </a:solidFill>
            </a:endParaRPr>
          </a:p>
          <a:p>
            <a:pPr>
              <a:lnSpc>
                <a:spcPct val="150000"/>
              </a:lnSpc>
              <a:buFont typeface="Wingdings" pitchFamily="2" charset="2"/>
              <a:buChar char="Ø"/>
            </a:pPr>
            <a:r>
              <a:rPr lang="pl-PL" dirty="0">
                <a:solidFill>
                  <a:schemeClr val="tx1"/>
                </a:solidFill>
              </a:rPr>
              <a:t> </a:t>
            </a:r>
            <a:r>
              <a:rPr lang="pl-PL" sz="2100" dirty="0">
                <a:solidFill>
                  <a:schemeClr val="tx1"/>
                </a:solidFill>
              </a:rPr>
              <a:t>Posadź rannego w pozycji siedzącej z głową pochyloną do przodu,</a:t>
            </a:r>
          </a:p>
          <a:p>
            <a:pPr>
              <a:lnSpc>
                <a:spcPct val="150000"/>
              </a:lnSpc>
              <a:buFont typeface="Wingdings" pitchFamily="2" charset="2"/>
              <a:buChar char="Ø"/>
            </a:pPr>
            <a:r>
              <a:rPr lang="pl-PL" sz="2100" dirty="0">
                <a:solidFill>
                  <a:schemeClr val="tx1"/>
                </a:solidFill>
              </a:rPr>
              <a:t>Poleć rannemu, aby oddychał przez usta i uciskał skrzydełka nosa przez 15-20 min.</a:t>
            </a:r>
          </a:p>
          <a:p>
            <a:pPr>
              <a:lnSpc>
                <a:spcPct val="150000"/>
              </a:lnSpc>
              <a:buFont typeface="Wingdings" pitchFamily="2" charset="2"/>
              <a:buChar char="Ø"/>
            </a:pPr>
            <a:r>
              <a:rPr lang="pl-PL" sz="2100" dirty="0">
                <a:solidFill>
                  <a:schemeClr val="tx1"/>
                </a:solidFill>
              </a:rPr>
              <a:t>Połóż zimny okład na grzbiet nosa – powyżej miejsca ucisku,</a:t>
            </a:r>
          </a:p>
          <a:p>
            <a:pPr>
              <a:lnSpc>
                <a:spcPct val="150000"/>
              </a:lnSpc>
              <a:buFont typeface="Wingdings" pitchFamily="2" charset="2"/>
              <a:buChar char="Ø"/>
            </a:pPr>
            <a:r>
              <a:rPr lang="pl-PL" sz="2000" dirty="0">
                <a:solidFill>
                  <a:schemeClr val="tx1"/>
                </a:solidFill>
              </a:rPr>
              <a:t>Jeżeli krwotok z nosa jest masywny, nie ustępuje po zastosowaniu wyżej wymienionych środków (trwa dłużej niż 15-20 minut) lub doszło do urazu głowy, szyi lub gdy u ratowanego występują zaburzenia świadomości wezwij służby ratownicze tel.112</a:t>
            </a:r>
            <a:endParaRPr lang="pl-PL" sz="2100" dirty="0">
              <a:solidFill>
                <a:schemeClr val="tx1"/>
              </a:solidFill>
            </a:endParaRPr>
          </a:p>
        </p:txBody>
      </p:sp>
      <p:pic>
        <p:nvPicPr>
          <p:cNvPr id="2051" name="Picture 3"/>
          <p:cNvPicPr>
            <a:picLocks noChangeAspect="1" noChangeArrowheads="1"/>
          </p:cNvPicPr>
          <p:nvPr/>
        </p:nvPicPr>
        <p:blipFill>
          <a:blip r:embed="rId2"/>
          <a:srcRect/>
          <a:stretch>
            <a:fillRect/>
          </a:stretch>
        </p:blipFill>
        <p:spPr bwMode="auto">
          <a:xfrm>
            <a:off x="9696450" y="1841500"/>
            <a:ext cx="2000250" cy="13335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l"/>
            <a:r>
              <a:rPr lang="pl-PL" dirty="0">
                <a:solidFill>
                  <a:srgbClr val="FF0000"/>
                </a:solidFill>
              </a:rPr>
              <a:t>		Cukrzyca</a:t>
            </a:r>
          </a:p>
        </p:txBody>
      </p:sp>
      <p:sp>
        <p:nvSpPr>
          <p:cNvPr id="3" name="Symbol zastępczy zawartości 2"/>
          <p:cNvSpPr>
            <a:spLocks noGrp="1"/>
          </p:cNvSpPr>
          <p:nvPr>
            <p:ph idx="1"/>
          </p:nvPr>
        </p:nvSpPr>
        <p:spPr/>
        <p:txBody>
          <a:bodyPr>
            <a:normAutofit fontScale="62500" lnSpcReduction="20000"/>
          </a:bodyPr>
          <a:lstStyle/>
          <a:p>
            <a:pPr algn="just">
              <a:lnSpc>
                <a:spcPct val="150000"/>
              </a:lnSpc>
              <a:buNone/>
            </a:pPr>
            <a:r>
              <a:rPr lang="pl-PL" dirty="0"/>
              <a:t>	</a:t>
            </a:r>
            <a:r>
              <a:rPr lang="pl-PL" sz="2200" dirty="0">
                <a:solidFill>
                  <a:schemeClr val="tx1"/>
                </a:solidFill>
                <a:latin typeface="Times New Roman" pitchFamily="18" charset="0"/>
                <a:cs typeface="Times New Roman" pitchFamily="18" charset="0"/>
              </a:rPr>
              <a:t>Cukrzyca to zaburzenie metabolizmu glukozy spowodowane całkowitym lub częściowym spadkiem produkcji insuliny. Insulina jest hormonem produkowanym w trzustce. Wyróżniamy dwa typy cukrzycy I i II. Okoliczności zwiększające ryzyko to: zabiegi chirurgiczne, długotrwały stres, ciąża, niektóre leki. W typie I nastąpił brak produkcji hormonu i dlatego podajemy insulinę za pomocą pióra insulinowego ,,pen”, zaś w typie drugim uwalnianie bądź działanie insuliny na receptory w komórkach jest zmniejszone. W tej sytuacji próbujemy stymulować trzustkę za pomocą różnych środków zaradczych. </a:t>
            </a:r>
          </a:p>
          <a:p>
            <a:pPr algn="just">
              <a:lnSpc>
                <a:spcPct val="150000"/>
              </a:lnSpc>
              <a:buNone/>
            </a:pPr>
            <a:r>
              <a:rPr lang="pl-PL" sz="2200" dirty="0">
                <a:solidFill>
                  <a:schemeClr val="tx1"/>
                </a:solidFill>
                <a:latin typeface="Times New Roman" pitchFamily="18" charset="0"/>
                <a:cs typeface="Times New Roman" pitchFamily="18" charset="0"/>
              </a:rPr>
              <a:t>	Stadia zaawansowania cukrzycy w typie II:</a:t>
            </a:r>
          </a:p>
          <a:p>
            <a:pPr lvl="1" algn="just">
              <a:lnSpc>
                <a:spcPct val="150000"/>
              </a:lnSpc>
              <a:buFont typeface="Wingdings" pitchFamily="2" charset="2"/>
              <a:buChar char="Ø"/>
            </a:pPr>
            <a:r>
              <a:rPr lang="pl-PL" sz="2200" dirty="0">
                <a:solidFill>
                  <a:schemeClr val="tx1"/>
                </a:solidFill>
                <a:latin typeface="Times New Roman" pitchFamily="18" charset="0"/>
                <a:cs typeface="Times New Roman" pitchFamily="18" charset="0"/>
              </a:rPr>
              <a:t>Stadium 1 ruch, dieta,</a:t>
            </a:r>
          </a:p>
          <a:p>
            <a:pPr lvl="1" algn="just">
              <a:lnSpc>
                <a:spcPct val="150000"/>
              </a:lnSpc>
              <a:buFont typeface="Wingdings" pitchFamily="2" charset="2"/>
              <a:buChar char="Ø"/>
            </a:pPr>
            <a:r>
              <a:rPr lang="pl-PL" sz="2200" dirty="0">
                <a:solidFill>
                  <a:schemeClr val="tx1"/>
                </a:solidFill>
                <a:latin typeface="Times New Roman" pitchFamily="18" charset="0"/>
                <a:cs typeface="Times New Roman" pitchFamily="18" charset="0"/>
              </a:rPr>
              <a:t>Stadium 2 tabletki,</a:t>
            </a:r>
          </a:p>
          <a:p>
            <a:pPr lvl="1" algn="just">
              <a:lnSpc>
                <a:spcPct val="150000"/>
              </a:lnSpc>
              <a:buFont typeface="Wingdings" pitchFamily="2" charset="2"/>
              <a:buChar char="Ø"/>
            </a:pPr>
            <a:r>
              <a:rPr lang="pl-PL" sz="2200" dirty="0">
                <a:solidFill>
                  <a:schemeClr val="tx1"/>
                </a:solidFill>
                <a:latin typeface="Times New Roman" pitchFamily="18" charset="0"/>
                <a:cs typeface="Times New Roman" pitchFamily="18" charset="0"/>
              </a:rPr>
              <a:t>Stadium 3 insulina jak w typie I.</a:t>
            </a:r>
          </a:p>
          <a:p>
            <a:pPr algn="just">
              <a:lnSpc>
                <a:spcPct val="150000"/>
              </a:lnSpc>
              <a:buFont typeface="Wingdings" pitchFamily="2" charset="2"/>
              <a:buChar char="Ø"/>
            </a:pPr>
            <a:endParaRPr lang="pl-PL" dirty="0">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2"/>
          <a:srcRect/>
          <a:stretch>
            <a:fillRect/>
          </a:stretch>
        </p:blipFill>
        <p:spPr bwMode="auto">
          <a:xfrm>
            <a:off x="8642350" y="349250"/>
            <a:ext cx="1714500" cy="17145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solidFill>
                  <a:srgbClr val="FF0000"/>
                </a:solidFill>
              </a:rPr>
              <a:t>Cukrzyca hipo-hiperglikiemia</a:t>
            </a:r>
          </a:p>
        </p:txBody>
      </p:sp>
      <p:sp>
        <p:nvSpPr>
          <p:cNvPr id="3" name="Symbol zastępczy zawartości 2"/>
          <p:cNvSpPr>
            <a:spLocks noGrp="1"/>
          </p:cNvSpPr>
          <p:nvPr>
            <p:ph idx="1"/>
          </p:nvPr>
        </p:nvSpPr>
        <p:spPr/>
        <p:txBody>
          <a:bodyPr>
            <a:noAutofit/>
          </a:bodyPr>
          <a:lstStyle/>
          <a:p>
            <a:pPr algn="just">
              <a:lnSpc>
                <a:spcPct val="170000"/>
              </a:lnSpc>
              <a:buNone/>
            </a:pPr>
            <a:r>
              <a:rPr lang="pl-PL" sz="1200" dirty="0">
                <a:solidFill>
                  <a:schemeClr val="tx1"/>
                </a:solidFill>
                <a:latin typeface="Times New Roman" panose="02020603050405020304" pitchFamily="18" charset="0"/>
                <a:cs typeface="Times New Roman" panose="02020603050405020304" pitchFamily="18" charset="0"/>
              </a:rPr>
              <a:t>	Hipoglikiemia (niedocukrzenie) to stan w którym doszło do znacznego spadku stężenia glukozy w surowicy krwi poniżej 40mg/dl, przy tak niskim poziomie często dochodzi do utraty przytomności jak w przypadku omdlenia, z tą różnicą że tutaj przyczyną jest ,,niedożywienie” a nie niedotlenienie mózgu. </a:t>
            </a:r>
          </a:p>
          <a:p>
            <a:pPr algn="just">
              <a:lnSpc>
                <a:spcPct val="170000"/>
              </a:lnSpc>
              <a:buNone/>
            </a:pPr>
            <a:r>
              <a:rPr lang="pl-PL" sz="1200" dirty="0">
                <a:solidFill>
                  <a:schemeClr val="tx1"/>
                </a:solidFill>
                <a:latin typeface="Times New Roman" panose="02020603050405020304" pitchFamily="18" charset="0"/>
                <a:cs typeface="Times New Roman" panose="02020603050405020304" pitchFamily="18" charset="0"/>
              </a:rPr>
              <a:t>	Przyczyny:</a:t>
            </a:r>
          </a:p>
          <a:p>
            <a:pPr lvl="1" algn="just">
              <a:lnSpc>
                <a:spcPct val="170000"/>
              </a:lnSpc>
              <a:buFont typeface="Wingdings" pitchFamily="2" charset="2"/>
              <a:buChar char="Ø"/>
            </a:pPr>
            <a:r>
              <a:rPr lang="pl-PL" sz="1200" dirty="0">
                <a:solidFill>
                  <a:schemeClr val="tx1"/>
                </a:solidFill>
                <a:latin typeface="Times New Roman" panose="02020603050405020304" pitchFamily="18" charset="0"/>
                <a:cs typeface="Times New Roman" panose="02020603050405020304" pitchFamily="18" charset="0"/>
              </a:rPr>
              <a:t> niedożywienie w tym głodzenie, </a:t>
            </a:r>
          </a:p>
          <a:p>
            <a:pPr lvl="1" algn="just">
              <a:lnSpc>
                <a:spcPct val="170000"/>
              </a:lnSpc>
              <a:buFont typeface="Wingdings" pitchFamily="2" charset="2"/>
              <a:buChar char="Ø"/>
            </a:pPr>
            <a:r>
              <a:rPr lang="pl-PL" sz="1200" dirty="0">
                <a:solidFill>
                  <a:schemeClr val="tx1"/>
                </a:solidFill>
                <a:latin typeface="Times New Roman" panose="02020603050405020304" pitchFamily="18" charset="0"/>
                <a:cs typeface="Times New Roman" panose="02020603050405020304" pitchFamily="18" charset="0"/>
              </a:rPr>
              <a:t>znaczny wysiłek fizyczny, </a:t>
            </a:r>
          </a:p>
          <a:p>
            <a:pPr lvl="1" algn="just">
              <a:lnSpc>
                <a:spcPct val="170000"/>
              </a:lnSpc>
              <a:buFont typeface="Wingdings" pitchFamily="2" charset="2"/>
              <a:buChar char="Ø"/>
            </a:pPr>
            <a:r>
              <a:rPr lang="pl-PL" sz="1200" dirty="0">
                <a:solidFill>
                  <a:schemeClr val="tx1"/>
                </a:solidFill>
                <a:latin typeface="Times New Roman" panose="02020603050405020304" pitchFamily="18" charset="0"/>
                <a:cs typeface="Times New Roman" panose="02020603050405020304" pitchFamily="18" charset="0"/>
              </a:rPr>
              <a:t>alkohol,</a:t>
            </a:r>
          </a:p>
          <a:p>
            <a:pPr lvl="1" algn="just">
              <a:lnSpc>
                <a:spcPct val="170000"/>
              </a:lnSpc>
              <a:buFont typeface="Wingdings" pitchFamily="2" charset="2"/>
              <a:buChar char="Ø"/>
            </a:pPr>
            <a:r>
              <a:rPr lang="pl-PL" sz="1200" dirty="0">
                <a:solidFill>
                  <a:schemeClr val="tx1"/>
                </a:solidFill>
                <a:latin typeface="Times New Roman" panose="02020603050405020304" pitchFamily="18" charset="0"/>
                <a:cs typeface="Times New Roman" panose="02020603050405020304" pitchFamily="18" charset="0"/>
              </a:rPr>
              <a:t> interakcja z innymi lekami,</a:t>
            </a:r>
          </a:p>
          <a:p>
            <a:pPr lvl="1" algn="just">
              <a:lnSpc>
                <a:spcPct val="170000"/>
              </a:lnSpc>
              <a:buFont typeface="Wingdings" pitchFamily="2" charset="2"/>
              <a:buChar char="Ø"/>
            </a:pPr>
            <a:r>
              <a:rPr lang="pl-PL" sz="1200" dirty="0">
                <a:solidFill>
                  <a:schemeClr val="tx1"/>
                </a:solidFill>
                <a:latin typeface="Times New Roman" panose="02020603050405020304" pitchFamily="18" charset="0"/>
                <a:cs typeface="Times New Roman" panose="02020603050405020304" pitchFamily="18" charset="0"/>
              </a:rPr>
              <a:t> zła dawka insuliny lub leków przeciwcukrzycowych.</a:t>
            </a:r>
          </a:p>
          <a:p>
            <a:pPr algn="just">
              <a:buNone/>
            </a:pPr>
            <a:r>
              <a:rPr lang="pl-PL" sz="1200" dirty="0">
                <a:solidFill>
                  <a:schemeClr val="tx1"/>
                </a:solidFill>
                <a:latin typeface="Times New Roman" panose="02020603050405020304" pitchFamily="18" charset="0"/>
                <a:cs typeface="Times New Roman" panose="02020603050405020304" pitchFamily="18" charset="0"/>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solidFill>
                  <a:srgbClr val="FF0000"/>
                </a:solidFill>
              </a:rPr>
              <a:t>hipoglikemia</a:t>
            </a:r>
          </a:p>
        </p:txBody>
      </p:sp>
      <p:sp>
        <p:nvSpPr>
          <p:cNvPr id="3" name="Symbol zastępczy zawartości 2"/>
          <p:cNvSpPr>
            <a:spLocks noGrp="1"/>
          </p:cNvSpPr>
          <p:nvPr>
            <p:ph idx="1"/>
          </p:nvPr>
        </p:nvSpPr>
        <p:spPr>
          <a:xfrm>
            <a:off x="1020193" y="1855596"/>
            <a:ext cx="9601196" cy="3318936"/>
          </a:xfrm>
        </p:spPr>
        <p:txBody>
          <a:bodyPr>
            <a:normAutofit fontScale="25000" lnSpcReduction="20000"/>
          </a:bodyPr>
          <a:lstStyle/>
          <a:p>
            <a:pPr algn="just">
              <a:buNone/>
            </a:pPr>
            <a:r>
              <a:rPr lang="pl-PL" sz="6400" dirty="0">
                <a:solidFill>
                  <a:schemeClr val="tx1"/>
                </a:solidFill>
                <a:latin typeface="Times New Roman" panose="02020603050405020304" pitchFamily="18" charset="0"/>
                <a:cs typeface="Times New Roman" panose="02020603050405020304" pitchFamily="18" charset="0"/>
              </a:rPr>
              <a:t>Objawy: </a:t>
            </a:r>
          </a:p>
          <a:p>
            <a:pPr lvl="1" algn="just">
              <a:lnSpc>
                <a:spcPct val="120000"/>
              </a:lnSpc>
              <a:buFont typeface="Wingdings" pitchFamily="2" charset="2"/>
              <a:buChar char="Ø"/>
            </a:pPr>
            <a:r>
              <a:rPr lang="pl-PL" sz="6400" dirty="0">
                <a:solidFill>
                  <a:schemeClr val="tx1"/>
                </a:solidFill>
                <a:latin typeface="Times New Roman" panose="02020603050405020304" pitchFamily="18" charset="0"/>
                <a:cs typeface="Times New Roman" panose="02020603050405020304" pitchFamily="18" charset="0"/>
              </a:rPr>
              <a:t>Uczucie głodu (wilczy głód),</a:t>
            </a:r>
          </a:p>
          <a:p>
            <a:pPr lvl="1" algn="just">
              <a:lnSpc>
                <a:spcPct val="120000"/>
              </a:lnSpc>
              <a:buFont typeface="Wingdings" pitchFamily="2" charset="2"/>
              <a:buChar char="Ø"/>
            </a:pPr>
            <a:r>
              <a:rPr lang="pl-PL" sz="6400" dirty="0">
                <a:solidFill>
                  <a:schemeClr val="tx1"/>
                </a:solidFill>
                <a:latin typeface="Times New Roman" panose="02020603050405020304" pitchFamily="18" charset="0"/>
                <a:cs typeface="Times New Roman" panose="02020603050405020304" pitchFamily="18" charset="0"/>
              </a:rPr>
              <a:t>Mroczki przed oczami,</a:t>
            </a:r>
          </a:p>
          <a:p>
            <a:pPr lvl="1" algn="just">
              <a:lnSpc>
                <a:spcPct val="120000"/>
              </a:lnSpc>
              <a:buFont typeface="Wingdings" pitchFamily="2" charset="2"/>
              <a:buChar char="Ø"/>
            </a:pPr>
            <a:r>
              <a:rPr lang="pl-PL" sz="6400" dirty="0">
                <a:solidFill>
                  <a:schemeClr val="tx1"/>
                </a:solidFill>
                <a:latin typeface="Times New Roman" panose="02020603050405020304" pitchFamily="18" charset="0"/>
                <a:cs typeface="Times New Roman" panose="02020603050405020304" pitchFamily="18" charset="0"/>
              </a:rPr>
              <a:t>Wzmożona potliwość,</a:t>
            </a:r>
          </a:p>
          <a:p>
            <a:pPr lvl="1" algn="just">
              <a:lnSpc>
                <a:spcPct val="120000"/>
              </a:lnSpc>
              <a:buFont typeface="Wingdings" pitchFamily="2" charset="2"/>
              <a:buChar char="Ø"/>
            </a:pPr>
            <a:r>
              <a:rPr lang="pl-PL" sz="6400" dirty="0">
                <a:solidFill>
                  <a:schemeClr val="tx1"/>
                </a:solidFill>
                <a:latin typeface="Times New Roman" panose="02020603050405020304" pitchFamily="18" charset="0"/>
                <a:cs typeface="Times New Roman" panose="02020603050405020304" pitchFamily="18" charset="0"/>
              </a:rPr>
              <a:t>Drżenie rąk,</a:t>
            </a:r>
          </a:p>
          <a:p>
            <a:pPr lvl="1" algn="just">
              <a:lnSpc>
                <a:spcPct val="120000"/>
              </a:lnSpc>
              <a:buFont typeface="Wingdings" pitchFamily="2" charset="2"/>
              <a:buChar char="Ø"/>
            </a:pPr>
            <a:r>
              <a:rPr lang="pl-PL" sz="6400" dirty="0">
                <a:solidFill>
                  <a:schemeClr val="tx1"/>
                </a:solidFill>
                <a:latin typeface="Times New Roman" panose="02020603050405020304" pitchFamily="18" charset="0"/>
                <a:cs typeface="Times New Roman" panose="02020603050405020304" pitchFamily="18" charset="0"/>
              </a:rPr>
              <a:t>Zaburzenia mowy, orientacji,</a:t>
            </a:r>
          </a:p>
          <a:p>
            <a:pPr lvl="1" algn="just">
              <a:lnSpc>
                <a:spcPct val="120000"/>
              </a:lnSpc>
              <a:buFont typeface="Wingdings" pitchFamily="2" charset="2"/>
              <a:buChar char="Ø"/>
            </a:pPr>
            <a:r>
              <a:rPr lang="pl-PL" sz="6400" dirty="0">
                <a:solidFill>
                  <a:schemeClr val="tx1"/>
                </a:solidFill>
                <a:latin typeface="Times New Roman" panose="02020603050405020304" pitchFamily="18" charset="0"/>
                <a:cs typeface="Times New Roman" panose="02020603050405020304" pitchFamily="18" charset="0"/>
              </a:rPr>
              <a:t>Kołatanie serca,</a:t>
            </a:r>
          </a:p>
          <a:p>
            <a:pPr lvl="1" algn="just">
              <a:lnSpc>
                <a:spcPct val="120000"/>
              </a:lnSpc>
              <a:buFont typeface="Wingdings" pitchFamily="2" charset="2"/>
              <a:buChar char="Ø"/>
            </a:pPr>
            <a:r>
              <a:rPr lang="pl-PL" sz="6400" dirty="0">
                <a:solidFill>
                  <a:schemeClr val="tx1"/>
                </a:solidFill>
                <a:latin typeface="Times New Roman" panose="02020603050405020304" pitchFamily="18" charset="0"/>
                <a:cs typeface="Times New Roman" panose="02020603050405020304" pitchFamily="18" charset="0"/>
              </a:rPr>
              <a:t>Przyspieszone tętno,</a:t>
            </a:r>
          </a:p>
          <a:p>
            <a:pPr lvl="1" algn="just">
              <a:lnSpc>
                <a:spcPct val="120000"/>
              </a:lnSpc>
              <a:buFont typeface="Wingdings" pitchFamily="2" charset="2"/>
              <a:buChar char="Ø"/>
            </a:pPr>
            <a:r>
              <a:rPr lang="pl-PL" sz="6400" dirty="0">
                <a:solidFill>
                  <a:schemeClr val="tx1"/>
                </a:solidFill>
                <a:latin typeface="Times New Roman" panose="02020603050405020304" pitchFamily="18" charset="0"/>
                <a:cs typeface="Times New Roman" panose="02020603050405020304" pitchFamily="18" charset="0"/>
              </a:rPr>
              <a:t>Zaburzenia koncentracji, </a:t>
            </a:r>
          </a:p>
          <a:p>
            <a:pPr lvl="1" algn="just">
              <a:lnSpc>
                <a:spcPct val="120000"/>
              </a:lnSpc>
              <a:buFont typeface="Wingdings" pitchFamily="2" charset="2"/>
              <a:buChar char="Ø"/>
            </a:pPr>
            <a:r>
              <a:rPr lang="pl-PL" sz="6400" dirty="0">
                <a:solidFill>
                  <a:schemeClr val="tx1"/>
                </a:solidFill>
                <a:latin typeface="Times New Roman" panose="02020603050405020304" pitchFamily="18" charset="0"/>
                <a:cs typeface="Times New Roman" panose="02020603050405020304" pitchFamily="18" charset="0"/>
              </a:rPr>
              <a:t>Agresywność,</a:t>
            </a:r>
          </a:p>
          <a:p>
            <a:pPr lvl="1" algn="just">
              <a:lnSpc>
                <a:spcPct val="120000"/>
              </a:lnSpc>
              <a:buFont typeface="Wingdings" pitchFamily="2" charset="2"/>
              <a:buChar char="Ø"/>
            </a:pPr>
            <a:r>
              <a:rPr lang="pl-PL" sz="6400" dirty="0">
                <a:solidFill>
                  <a:schemeClr val="tx1"/>
                </a:solidFill>
                <a:latin typeface="Times New Roman" panose="02020603050405020304" pitchFamily="18" charset="0"/>
                <a:cs typeface="Times New Roman" panose="02020603050405020304" pitchFamily="18" charset="0"/>
              </a:rPr>
              <a:t>Lęk,</a:t>
            </a:r>
          </a:p>
          <a:p>
            <a:pPr lvl="1" algn="just">
              <a:lnSpc>
                <a:spcPct val="120000"/>
              </a:lnSpc>
              <a:buFont typeface="Wingdings" pitchFamily="2" charset="2"/>
              <a:buChar char="Ø"/>
            </a:pPr>
            <a:r>
              <a:rPr lang="pl-PL" sz="6400" dirty="0">
                <a:solidFill>
                  <a:schemeClr val="tx1"/>
                </a:solidFill>
                <a:latin typeface="Times New Roman" panose="02020603050405020304" pitchFamily="18" charset="0"/>
                <a:cs typeface="Times New Roman" panose="02020603050405020304" pitchFamily="18" charset="0"/>
              </a:rPr>
              <a:t>Na koniec utrata przytomności.</a:t>
            </a:r>
          </a:p>
          <a:p>
            <a:pPr>
              <a:buNone/>
            </a:pPr>
            <a:endParaRPr lang="pl-PL" dirty="0">
              <a:solidFill>
                <a:schemeClr val="bg1"/>
              </a:solidFill>
            </a:endParaRPr>
          </a:p>
        </p:txBody>
      </p:sp>
      <p:pic>
        <p:nvPicPr>
          <p:cNvPr id="4" name="Picture 5"/>
          <p:cNvPicPr>
            <a:picLocks noChangeAspect="1" noChangeArrowheads="1"/>
          </p:cNvPicPr>
          <p:nvPr/>
        </p:nvPicPr>
        <p:blipFill>
          <a:blip r:embed="rId2"/>
          <a:srcRect/>
          <a:stretch>
            <a:fillRect/>
          </a:stretch>
        </p:blipFill>
        <p:spPr bwMode="auto">
          <a:xfrm>
            <a:off x="6313102" y="3087688"/>
            <a:ext cx="3846898" cy="296030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l"/>
            <a:r>
              <a:rPr lang="pl-PL" dirty="0">
                <a:solidFill>
                  <a:srgbClr val="FF0000"/>
                </a:solidFill>
              </a:rPr>
              <a:t>Hipoglikemia-pierwsza pomoc</a:t>
            </a:r>
          </a:p>
        </p:txBody>
      </p:sp>
      <p:sp>
        <p:nvSpPr>
          <p:cNvPr id="3" name="Symbol zastępczy zawartości 2"/>
          <p:cNvSpPr>
            <a:spLocks noGrp="1"/>
          </p:cNvSpPr>
          <p:nvPr>
            <p:ph idx="1"/>
          </p:nvPr>
        </p:nvSpPr>
        <p:spPr/>
        <p:txBody>
          <a:bodyPr>
            <a:normAutofit fontScale="85000" lnSpcReduction="20000"/>
          </a:bodyPr>
          <a:lstStyle/>
          <a:p>
            <a:pPr>
              <a:buNone/>
            </a:pPr>
            <a:r>
              <a:rPr lang="pl-PL" dirty="0">
                <a:solidFill>
                  <a:schemeClr val="tx1"/>
                </a:solidFill>
              </a:rPr>
              <a:t>Postępowanie:</a:t>
            </a:r>
          </a:p>
          <a:p>
            <a:pPr>
              <a:buFont typeface="Wingdings" pitchFamily="2" charset="2"/>
              <a:buChar char="Ø"/>
            </a:pPr>
            <a:r>
              <a:rPr lang="pl-PL" dirty="0">
                <a:solidFill>
                  <a:schemeClr val="tx1"/>
                </a:solidFill>
              </a:rPr>
              <a:t>Bezpieczeństwo własne i poszkodowanego,</a:t>
            </a:r>
          </a:p>
          <a:p>
            <a:pPr>
              <a:buFont typeface="Wingdings" pitchFamily="2" charset="2"/>
              <a:buChar char="Ø"/>
            </a:pPr>
            <a:r>
              <a:rPr lang="pl-PL" dirty="0">
                <a:solidFill>
                  <a:schemeClr val="tx1"/>
                </a:solidFill>
              </a:rPr>
              <a:t>Zorientuj czy osoba nie choruje na cukrzycę-opaska,</a:t>
            </a:r>
          </a:p>
          <a:p>
            <a:pPr>
              <a:buFont typeface="Wingdings" pitchFamily="2" charset="2"/>
              <a:buChar char="Ø"/>
            </a:pPr>
            <a:r>
              <a:rPr lang="pl-PL" dirty="0">
                <a:solidFill>
                  <a:schemeClr val="tx1"/>
                </a:solidFill>
              </a:rPr>
              <a:t>Osoba przytomna podać coś słodkiego do picia,</a:t>
            </a:r>
          </a:p>
          <a:p>
            <a:pPr>
              <a:buFont typeface="Wingdings" pitchFamily="2" charset="2"/>
              <a:buChar char="Ø"/>
            </a:pPr>
            <a:r>
              <a:rPr lang="pl-PL" dirty="0">
                <a:solidFill>
                  <a:schemeClr val="tx1"/>
                </a:solidFill>
              </a:rPr>
              <a:t>Osoba nie przytomna ocena funkcji życiowych,</a:t>
            </a:r>
          </a:p>
          <a:p>
            <a:pPr>
              <a:buFont typeface="Wingdings" pitchFamily="2" charset="2"/>
              <a:buChar char="Ø"/>
            </a:pPr>
            <a:r>
              <a:rPr lang="pl-PL" dirty="0">
                <a:solidFill>
                  <a:schemeClr val="tx1"/>
                </a:solidFill>
              </a:rPr>
              <a:t>Wezwać służby ratunkowe,</a:t>
            </a:r>
          </a:p>
          <a:p>
            <a:pPr lvl="1">
              <a:buFont typeface="Wingdings" pitchFamily="2" charset="2"/>
              <a:buChar char="ü"/>
            </a:pPr>
            <a:r>
              <a:rPr lang="pl-PL" dirty="0">
                <a:solidFill>
                  <a:schemeClr val="tx1"/>
                </a:solidFill>
              </a:rPr>
              <a:t>Oddech zachowany pozycja boczna ustalona kontrola oddechu co 1 min,</a:t>
            </a:r>
          </a:p>
          <a:p>
            <a:pPr lvl="1">
              <a:buFont typeface="Wingdings" pitchFamily="2" charset="2"/>
              <a:buChar char="ü"/>
            </a:pPr>
            <a:r>
              <a:rPr lang="pl-PL" dirty="0">
                <a:solidFill>
                  <a:schemeClr val="tx1"/>
                </a:solidFill>
              </a:rPr>
              <a:t>Komfort termiczny-koc, </a:t>
            </a:r>
          </a:p>
          <a:p>
            <a:pPr lvl="1">
              <a:buFont typeface="Wingdings" pitchFamily="2" charset="2"/>
              <a:buChar char="ü"/>
            </a:pPr>
            <a:r>
              <a:rPr lang="pl-PL" dirty="0">
                <a:solidFill>
                  <a:schemeClr val="tx1"/>
                </a:solidFill>
              </a:rPr>
              <a:t>Brak oddechu </a:t>
            </a:r>
            <a:r>
              <a:rPr lang="pl-PL" dirty="0">
                <a:solidFill>
                  <a:schemeClr val="bg1"/>
                </a:solidFill>
              </a:rPr>
              <a:t>RKO.</a:t>
            </a:r>
          </a:p>
        </p:txBody>
      </p:sp>
      <p:pic>
        <p:nvPicPr>
          <p:cNvPr id="2050" name="Picture 2"/>
          <p:cNvPicPr>
            <a:picLocks noChangeAspect="1" noChangeArrowheads="1"/>
          </p:cNvPicPr>
          <p:nvPr/>
        </p:nvPicPr>
        <p:blipFill>
          <a:blip r:embed="rId2"/>
          <a:srcRect/>
          <a:stretch>
            <a:fillRect/>
          </a:stretch>
        </p:blipFill>
        <p:spPr bwMode="auto">
          <a:xfrm>
            <a:off x="9964738" y="1852613"/>
            <a:ext cx="1685925" cy="79057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900" dirty="0">
                <a:solidFill>
                  <a:srgbClr val="FF0000"/>
                </a:solidFill>
              </a:rPr>
              <a:t>Hiperglikemia</a:t>
            </a:r>
          </a:p>
        </p:txBody>
      </p:sp>
      <p:sp>
        <p:nvSpPr>
          <p:cNvPr id="3" name="Symbol zastępczy zawartości 2"/>
          <p:cNvSpPr>
            <a:spLocks noGrp="1"/>
          </p:cNvSpPr>
          <p:nvPr>
            <p:ph idx="1"/>
          </p:nvPr>
        </p:nvSpPr>
        <p:spPr/>
        <p:txBody>
          <a:bodyPr>
            <a:normAutofit fontScale="77500" lnSpcReduction="20000"/>
          </a:bodyPr>
          <a:lstStyle/>
          <a:p>
            <a:pPr algn="just">
              <a:lnSpc>
                <a:spcPct val="100000"/>
              </a:lnSpc>
              <a:buNone/>
            </a:pPr>
            <a:r>
              <a:rPr lang="pl-PL" dirty="0">
                <a:solidFill>
                  <a:schemeClr val="tx1"/>
                </a:solidFill>
              </a:rPr>
              <a:t>	Hiperglikemia  to stan w którym stężenie glukozy w surowicy krwi powyżej 140-199mg/dl, po posiłku i między 100-125mg/dl. Prawidłowe wartości: 60-99mg/dl na czczo. Hiperglikemia uszkadza wszystkie narządy, każda utrata przytomności spowodowana przez hiperglikemię jest przyczyną obumierania komórek mózgowych. Ciężkim powikłaniem cukrzycy jest śpiączka cukrzycowa.</a:t>
            </a:r>
          </a:p>
          <a:p>
            <a:pPr algn="just">
              <a:lnSpc>
                <a:spcPct val="100000"/>
              </a:lnSpc>
              <a:buNone/>
            </a:pPr>
            <a:r>
              <a:rPr lang="pl-PL" dirty="0">
                <a:solidFill>
                  <a:schemeClr val="tx1"/>
                </a:solidFill>
              </a:rPr>
              <a:t>	Przyczyny : </a:t>
            </a:r>
          </a:p>
          <a:p>
            <a:pPr lvl="1" algn="just">
              <a:lnSpc>
                <a:spcPct val="100000"/>
              </a:lnSpc>
              <a:buFont typeface="Wingdings" pitchFamily="2" charset="2"/>
              <a:buChar char="Ø"/>
            </a:pPr>
            <a:r>
              <a:rPr lang="pl-PL" dirty="0">
                <a:solidFill>
                  <a:schemeClr val="tx1"/>
                </a:solidFill>
              </a:rPr>
              <a:t>tryb życia, </a:t>
            </a:r>
          </a:p>
          <a:p>
            <a:pPr lvl="1" algn="just">
              <a:lnSpc>
                <a:spcPct val="100000"/>
              </a:lnSpc>
              <a:buFont typeface="Wingdings" pitchFamily="2" charset="2"/>
              <a:buChar char="Ø"/>
            </a:pPr>
            <a:r>
              <a:rPr lang="pl-PL" dirty="0">
                <a:solidFill>
                  <a:schemeClr val="tx1"/>
                </a:solidFill>
              </a:rPr>
              <a:t>dieta,</a:t>
            </a:r>
          </a:p>
          <a:p>
            <a:pPr lvl="1" algn="just">
              <a:lnSpc>
                <a:spcPct val="100000"/>
              </a:lnSpc>
              <a:buFont typeface="Wingdings" pitchFamily="2" charset="2"/>
              <a:buChar char="Ø"/>
            </a:pPr>
            <a:r>
              <a:rPr lang="pl-PL" dirty="0">
                <a:solidFill>
                  <a:schemeClr val="tx1"/>
                </a:solidFill>
              </a:rPr>
              <a:t> stres,</a:t>
            </a:r>
          </a:p>
          <a:p>
            <a:pPr lvl="1" algn="just">
              <a:lnSpc>
                <a:spcPct val="100000"/>
              </a:lnSpc>
              <a:buFont typeface="Wingdings" pitchFamily="2" charset="2"/>
              <a:buChar char="Ø"/>
            </a:pPr>
            <a:r>
              <a:rPr lang="pl-PL" dirty="0">
                <a:solidFill>
                  <a:schemeClr val="tx1"/>
                </a:solidFill>
              </a:rPr>
              <a:t> niewłaściwa insulina lub dawka insuliny.</a:t>
            </a:r>
          </a:p>
          <a:p>
            <a:pPr>
              <a:buNone/>
            </a:pPr>
            <a:r>
              <a:rPr lang="pl-PL" dirty="0">
                <a:solidFill>
                  <a:schemeClr val="tx1"/>
                </a:solidFill>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l"/>
            <a:r>
              <a:rPr lang="pl-PL" dirty="0">
                <a:solidFill>
                  <a:srgbClr val="FF0000"/>
                </a:solidFill>
              </a:rPr>
              <a:t>hiperglikemia</a:t>
            </a:r>
          </a:p>
        </p:txBody>
      </p:sp>
      <p:sp>
        <p:nvSpPr>
          <p:cNvPr id="3" name="Symbol zastępczy zawartości 2"/>
          <p:cNvSpPr>
            <a:spLocks noGrp="1"/>
          </p:cNvSpPr>
          <p:nvPr>
            <p:ph idx="1"/>
          </p:nvPr>
        </p:nvSpPr>
        <p:spPr/>
        <p:txBody>
          <a:bodyPr>
            <a:normAutofit fontScale="25000" lnSpcReduction="20000"/>
          </a:bodyPr>
          <a:lstStyle/>
          <a:p>
            <a:pPr>
              <a:buNone/>
            </a:pPr>
            <a:r>
              <a:rPr lang="pl-PL" sz="4900" dirty="0">
                <a:solidFill>
                  <a:schemeClr val="tx1"/>
                </a:solidFill>
              </a:rPr>
              <a:t>Objawy:</a:t>
            </a:r>
          </a:p>
          <a:p>
            <a:pPr>
              <a:buFont typeface="Wingdings" pitchFamily="2" charset="2"/>
              <a:buChar char="Ø"/>
            </a:pPr>
            <a:r>
              <a:rPr lang="pl-PL" sz="4900" dirty="0">
                <a:solidFill>
                  <a:schemeClr val="tx1"/>
                </a:solidFill>
              </a:rPr>
              <a:t>Osoba przytomna</a:t>
            </a:r>
          </a:p>
          <a:p>
            <a:pPr lvl="1">
              <a:buFont typeface="Wingdings" pitchFamily="2" charset="2"/>
              <a:buChar char="ü"/>
            </a:pPr>
            <a:r>
              <a:rPr lang="pl-PL" sz="4900" dirty="0">
                <a:solidFill>
                  <a:schemeClr val="tx1"/>
                </a:solidFill>
              </a:rPr>
              <a:t>Senność,  </a:t>
            </a:r>
          </a:p>
          <a:p>
            <a:pPr lvl="1">
              <a:buFont typeface="Wingdings" pitchFamily="2" charset="2"/>
              <a:buChar char="ü"/>
            </a:pPr>
            <a:r>
              <a:rPr lang="pl-PL" sz="4900" dirty="0">
                <a:solidFill>
                  <a:schemeClr val="tx1"/>
                </a:solidFill>
              </a:rPr>
              <a:t>Nadmierne pragnienie,</a:t>
            </a:r>
          </a:p>
          <a:p>
            <a:pPr lvl="1">
              <a:buFont typeface="Wingdings" pitchFamily="2" charset="2"/>
              <a:buChar char="ü"/>
            </a:pPr>
            <a:r>
              <a:rPr lang="pl-PL" sz="4900" dirty="0">
                <a:solidFill>
                  <a:schemeClr val="tx1"/>
                </a:solidFill>
              </a:rPr>
              <a:t>Apatia,</a:t>
            </a:r>
          </a:p>
          <a:p>
            <a:pPr lvl="1">
              <a:buFont typeface="Wingdings" pitchFamily="2" charset="2"/>
              <a:buChar char="ü"/>
            </a:pPr>
            <a:r>
              <a:rPr lang="pl-PL" sz="4900" dirty="0">
                <a:solidFill>
                  <a:schemeClr val="tx1"/>
                </a:solidFill>
              </a:rPr>
              <a:t>Nadmierne oddawanie moczu,</a:t>
            </a:r>
          </a:p>
          <a:p>
            <a:pPr lvl="1">
              <a:buFont typeface="Wingdings" pitchFamily="2" charset="2"/>
              <a:buChar char="ü"/>
            </a:pPr>
            <a:r>
              <a:rPr lang="pl-PL" sz="4900" dirty="0">
                <a:solidFill>
                  <a:schemeClr val="tx1"/>
                </a:solidFill>
              </a:rPr>
              <a:t>Postępujące osłabienie,</a:t>
            </a:r>
          </a:p>
          <a:p>
            <a:pPr lvl="1">
              <a:buFont typeface="Wingdings" pitchFamily="2" charset="2"/>
              <a:buChar char="ü"/>
            </a:pPr>
            <a:r>
              <a:rPr lang="pl-PL" sz="4900" dirty="0">
                <a:solidFill>
                  <a:schemeClr val="tx1"/>
                </a:solidFill>
              </a:rPr>
              <a:t>Ból, brzucha, wymioty, </a:t>
            </a:r>
          </a:p>
          <a:p>
            <a:pPr lvl="1">
              <a:buFont typeface="Wingdings" pitchFamily="2" charset="2"/>
              <a:buChar char="ü"/>
            </a:pPr>
            <a:r>
              <a:rPr lang="pl-PL" sz="4900" dirty="0">
                <a:solidFill>
                  <a:schemeClr val="tx1"/>
                </a:solidFill>
              </a:rPr>
              <a:t>Odwodnienie.</a:t>
            </a:r>
          </a:p>
          <a:p>
            <a:pPr>
              <a:buFont typeface="Wingdings" pitchFamily="2" charset="2"/>
              <a:buChar char="Ø"/>
            </a:pPr>
            <a:r>
              <a:rPr lang="pl-PL" sz="4900" dirty="0">
                <a:solidFill>
                  <a:schemeClr val="tx1"/>
                </a:solidFill>
              </a:rPr>
              <a:t>Osoba nieprzytomna:</a:t>
            </a:r>
          </a:p>
          <a:p>
            <a:pPr lvl="1">
              <a:buFont typeface="Wingdings" pitchFamily="2" charset="2"/>
              <a:buChar char="ü"/>
            </a:pPr>
            <a:r>
              <a:rPr lang="pl-PL" sz="4900" dirty="0">
                <a:solidFill>
                  <a:schemeClr val="tx1"/>
                </a:solidFill>
              </a:rPr>
              <a:t>Sucha skóra, język, śluzówki,</a:t>
            </a:r>
          </a:p>
          <a:p>
            <a:pPr lvl="1">
              <a:buFont typeface="Wingdings" pitchFamily="2" charset="2"/>
              <a:buChar char="ü"/>
            </a:pPr>
            <a:r>
              <a:rPr lang="pl-PL" sz="4900" dirty="0">
                <a:solidFill>
                  <a:schemeClr val="tx1"/>
                </a:solidFill>
              </a:rPr>
              <a:t>Zapach </a:t>
            </a:r>
            <a:r>
              <a:rPr lang="pl-PL" dirty="0">
                <a:solidFill>
                  <a:schemeClr val="bg1"/>
                </a:solidFill>
              </a:rPr>
              <a:t>acetonu z ust.	</a:t>
            </a:r>
          </a:p>
        </p:txBody>
      </p:sp>
      <p:pic>
        <p:nvPicPr>
          <p:cNvPr id="4" name="Picture 2"/>
          <p:cNvPicPr>
            <a:picLocks noChangeAspect="1" noChangeArrowheads="1"/>
          </p:cNvPicPr>
          <p:nvPr/>
        </p:nvPicPr>
        <p:blipFill>
          <a:blip r:embed="rId2"/>
          <a:srcRect/>
          <a:stretch>
            <a:fillRect/>
          </a:stretch>
        </p:blipFill>
        <p:spPr bwMode="auto">
          <a:xfrm>
            <a:off x="7769225" y="2371725"/>
            <a:ext cx="2647950" cy="211455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900" dirty="0">
                <a:solidFill>
                  <a:srgbClr val="FF0000"/>
                </a:solidFill>
              </a:rPr>
              <a:t>Hiperglikemia pierwsza pomoc</a:t>
            </a:r>
          </a:p>
        </p:txBody>
      </p:sp>
      <p:sp>
        <p:nvSpPr>
          <p:cNvPr id="3" name="Symbol zastępczy zawartości 2"/>
          <p:cNvSpPr>
            <a:spLocks noGrp="1"/>
          </p:cNvSpPr>
          <p:nvPr>
            <p:ph idx="1"/>
          </p:nvPr>
        </p:nvSpPr>
        <p:spPr>
          <a:xfrm>
            <a:off x="1295401" y="1917577"/>
            <a:ext cx="9490968" cy="3958291"/>
          </a:xfrm>
        </p:spPr>
        <p:txBody>
          <a:bodyPr>
            <a:normAutofit fontScale="25000" lnSpcReduction="20000"/>
          </a:bodyPr>
          <a:lstStyle/>
          <a:p>
            <a:pPr>
              <a:lnSpc>
                <a:spcPct val="150000"/>
              </a:lnSpc>
              <a:buNone/>
            </a:pPr>
            <a:r>
              <a:rPr lang="pl-PL" sz="6400" dirty="0">
                <a:solidFill>
                  <a:schemeClr val="tx1"/>
                </a:solidFill>
                <a:latin typeface="Times New Roman" panose="02020603050405020304" pitchFamily="18" charset="0"/>
                <a:cs typeface="Times New Roman" panose="02020603050405020304" pitchFamily="18" charset="0"/>
              </a:rPr>
              <a:t>Postępowanie:</a:t>
            </a:r>
          </a:p>
          <a:p>
            <a:pPr>
              <a:lnSpc>
                <a:spcPct val="150000"/>
              </a:lnSpc>
              <a:buFont typeface="Wingdings" pitchFamily="2" charset="2"/>
              <a:buChar char="Ø"/>
            </a:pPr>
            <a:r>
              <a:rPr lang="pl-PL" sz="6400" dirty="0">
                <a:solidFill>
                  <a:schemeClr val="tx1"/>
                </a:solidFill>
                <a:latin typeface="Times New Roman" panose="02020603050405020304" pitchFamily="18" charset="0"/>
                <a:cs typeface="Times New Roman" panose="02020603050405020304" pitchFamily="18" charset="0"/>
              </a:rPr>
              <a:t>Ocena stanu przytomności,</a:t>
            </a:r>
          </a:p>
          <a:p>
            <a:pPr>
              <a:lnSpc>
                <a:spcPct val="150000"/>
              </a:lnSpc>
              <a:buFont typeface="Wingdings" pitchFamily="2" charset="2"/>
              <a:buChar char="Ø"/>
            </a:pPr>
            <a:r>
              <a:rPr lang="pl-PL" sz="6400" dirty="0">
                <a:solidFill>
                  <a:schemeClr val="tx1"/>
                </a:solidFill>
                <a:latin typeface="Times New Roman" panose="02020603050405020304" pitchFamily="18" charset="0"/>
                <a:cs typeface="Times New Roman" panose="02020603050405020304" pitchFamily="18" charset="0"/>
              </a:rPr>
              <a:t>Jeżeli jest możliwość wykonać pomiar glikemii,</a:t>
            </a:r>
          </a:p>
          <a:p>
            <a:pPr lvl="1">
              <a:lnSpc>
                <a:spcPct val="150000"/>
              </a:lnSpc>
              <a:buFont typeface="Wingdings" pitchFamily="2" charset="2"/>
              <a:buChar char="ü"/>
            </a:pPr>
            <a:r>
              <a:rPr lang="pl-PL" sz="6400" dirty="0">
                <a:solidFill>
                  <a:schemeClr val="tx1"/>
                </a:solidFill>
                <a:latin typeface="Times New Roman" panose="02020603050405020304" pitchFamily="18" charset="0"/>
                <a:cs typeface="Times New Roman" panose="02020603050405020304" pitchFamily="18" charset="0"/>
              </a:rPr>
              <a:t>Osoba przytomna podać  ,,pen” z insuliną,</a:t>
            </a:r>
          </a:p>
          <a:p>
            <a:pPr lvl="1">
              <a:lnSpc>
                <a:spcPct val="150000"/>
              </a:lnSpc>
              <a:buFont typeface="Wingdings" pitchFamily="2" charset="2"/>
              <a:buChar char="ü"/>
            </a:pPr>
            <a:r>
              <a:rPr lang="pl-PL" sz="6400" dirty="0">
                <a:solidFill>
                  <a:schemeClr val="tx1"/>
                </a:solidFill>
                <a:latin typeface="Times New Roman" panose="02020603050405020304" pitchFamily="18" charset="0"/>
                <a:cs typeface="Times New Roman" panose="02020603050405020304" pitchFamily="18" charset="0"/>
              </a:rPr>
              <a:t>Osoba nieprzytomna z zachowanym oddechem:</a:t>
            </a:r>
          </a:p>
          <a:p>
            <a:pPr lvl="2">
              <a:lnSpc>
                <a:spcPct val="150000"/>
              </a:lnSpc>
              <a:buFont typeface="Wingdings" pitchFamily="2" charset="2"/>
              <a:buChar char="q"/>
            </a:pPr>
            <a:r>
              <a:rPr lang="pl-PL" sz="6400" dirty="0">
                <a:solidFill>
                  <a:schemeClr val="tx1"/>
                </a:solidFill>
                <a:latin typeface="Times New Roman" panose="02020603050405020304" pitchFamily="18" charset="0"/>
                <a:cs typeface="Times New Roman" panose="02020603050405020304" pitchFamily="18" charset="0"/>
              </a:rPr>
              <a:t>Ułożenie w pozycji ustalonej,</a:t>
            </a:r>
          </a:p>
          <a:p>
            <a:pPr lvl="2">
              <a:lnSpc>
                <a:spcPct val="150000"/>
              </a:lnSpc>
              <a:buFont typeface="Wingdings" pitchFamily="2" charset="2"/>
              <a:buChar char="q"/>
            </a:pPr>
            <a:r>
              <a:rPr lang="pl-PL" sz="6400" dirty="0">
                <a:solidFill>
                  <a:schemeClr val="tx1"/>
                </a:solidFill>
                <a:latin typeface="Times New Roman" panose="02020603050405020304" pitchFamily="18" charset="0"/>
                <a:cs typeface="Times New Roman" panose="02020603050405020304" pitchFamily="18" charset="0"/>
              </a:rPr>
              <a:t>Wezwać służby ratunkowe,</a:t>
            </a:r>
          </a:p>
          <a:p>
            <a:pPr lvl="2">
              <a:lnSpc>
                <a:spcPct val="150000"/>
              </a:lnSpc>
              <a:buFont typeface="Wingdings" pitchFamily="2" charset="2"/>
              <a:buChar char="q"/>
            </a:pPr>
            <a:r>
              <a:rPr lang="pl-PL" sz="6400" dirty="0">
                <a:solidFill>
                  <a:schemeClr val="tx1"/>
                </a:solidFill>
                <a:latin typeface="Times New Roman" panose="02020603050405020304" pitchFamily="18" charset="0"/>
                <a:cs typeface="Times New Roman" panose="02020603050405020304" pitchFamily="18" charset="0"/>
              </a:rPr>
              <a:t>Kontrola funkcji życiowych co 1 min.</a:t>
            </a:r>
          </a:p>
          <a:p>
            <a:pPr lvl="1">
              <a:lnSpc>
                <a:spcPct val="150000"/>
              </a:lnSpc>
              <a:buFont typeface="Wingdings" pitchFamily="2" charset="2"/>
              <a:buChar char="ü"/>
            </a:pPr>
            <a:r>
              <a:rPr lang="pl-PL" sz="6400" dirty="0">
                <a:solidFill>
                  <a:schemeClr val="tx1"/>
                </a:solidFill>
                <a:latin typeface="Times New Roman" panose="02020603050405020304" pitchFamily="18" charset="0"/>
                <a:cs typeface="Times New Roman" panose="02020603050405020304" pitchFamily="18" charset="0"/>
              </a:rPr>
              <a:t>Osoba nieprzytomna brak oddechu przystąp do RKO.</a:t>
            </a:r>
          </a:p>
          <a:p>
            <a:pPr lvl="2">
              <a:buFont typeface="Wingdings" pitchFamily="2" charset="2"/>
              <a:buChar char="q"/>
            </a:pPr>
            <a:endParaRPr lang="pl-PL" sz="6400" dirty="0">
              <a:solidFill>
                <a:schemeClr val="tx1"/>
              </a:solidFill>
              <a:latin typeface="Times New Roman" panose="02020603050405020304" pitchFamily="18" charset="0"/>
              <a:cs typeface="Times New Roman" panose="02020603050405020304" pitchFamily="18" charset="0"/>
            </a:endParaRPr>
          </a:p>
          <a:p>
            <a:pPr>
              <a:buNone/>
            </a:pPr>
            <a:endParaRPr lang="pl-P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pPr algn="l"/>
            <a:r>
              <a:rPr lang="pl-PL" dirty="0">
                <a:solidFill>
                  <a:srgbClr val="FF0000"/>
                </a:solidFill>
              </a:rPr>
              <a:t>Przepisy prawa</a:t>
            </a:r>
          </a:p>
        </p:txBody>
      </p:sp>
      <p:sp>
        <p:nvSpPr>
          <p:cNvPr id="6" name="Symbol zastępczy zawartości 5"/>
          <p:cNvSpPr>
            <a:spLocks noGrp="1"/>
          </p:cNvSpPr>
          <p:nvPr>
            <p:ph idx="1"/>
          </p:nvPr>
        </p:nvSpPr>
        <p:spPr/>
        <p:txBody>
          <a:bodyPr>
            <a:normAutofit fontScale="92500" lnSpcReduction="20000"/>
          </a:bodyPr>
          <a:lstStyle/>
          <a:p>
            <a:pPr>
              <a:lnSpc>
                <a:spcPct val="150000"/>
              </a:lnSpc>
              <a:buNone/>
            </a:pPr>
            <a:r>
              <a:rPr lang="pl-PL" dirty="0"/>
              <a:t>	Kto człowiekowi, znajdującemu się w położeniu grożącym bezpośrednim niebezpieczeństwem utraty życia albo ciężkiego uszczerbku na zdrowiu, nie udziela pomocy, mogący jej udzielić bez narażenia siebie lub innych osób na niebezpieczeństwo utraty zdrowia albo ciężkiego uszczerbku na zdrowiu, podlega karze pozbawienia wolności do lat </a:t>
            </a:r>
            <a:r>
              <a:rPr lang="pl-PL" dirty="0">
                <a:solidFill>
                  <a:schemeClr val="bg1"/>
                </a:solidFill>
              </a:rPr>
              <a:t>3</a:t>
            </a:r>
            <a:r>
              <a:rPr lang="pl-PL" dirty="0"/>
              <a:t>.</a:t>
            </a:r>
          </a:p>
          <a:p>
            <a:pPr>
              <a:lnSpc>
                <a:spcPct val="150000"/>
              </a:lnSpc>
              <a:buNone/>
            </a:pPr>
            <a:endParaRPr lang="pl-PL" dirty="0"/>
          </a:p>
          <a:p>
            <a:pPr algn="r">
              <a:lnSpc>
                <a:spcPct val="150000"/>
              </a:lnSpc>
              <a:buNone/>
            </a:pPr>
            <a:r>
              <a:rPr lang="pl-PL" sz="1600" i="1" dirty="0"/>
              <a:t>Źródło art.162§ 1 Kodeksu Karnego</a:t>
            </a:r>
          </a:p>
        </p:txBody>
      </p:sp>
      <p:pic>
        <p:nvPicPr>
          <p:cNvPr id="2051" name="Picture 3" descr="C:\Program Files (x86)\Microsoft Office\MEDIA\CAGCAT10\j0300840.wmf"/>
          <p:cNvPicPr>
            <a:picLocks noChangeAspect="1" noChangeArrowheads="1"/>
          </p:cNvPicPr>
          <p:nvPr/>
        </p:nvPicPr>
        <p:blipFill>
          <a:blip r:embed="rId2"/>
          <a:srcRect/>
          <a:stretch>
            <a:fillRect/>
          </a:stretch>
        </p:blipFill>
        <p:spPr bwMode="auto">
          <a:xfrm>
            <a:off x="9666329" y="459243"/>
            <a:ext cx="1815084" cy="1528877"/>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l"/>
            <a:r>
              <a:rPr lang="pl-PL" dirty="0"/>
              <a:t>			</a:t>
            </a:r>
            <a:r>
              <a:rPr lang="pl-PL" dirty="0">
                <a:solidFill>
                  <a:srgbClr val="FF0000"/>
                </a:solidFill>
              </a:rPr>
              <a:t>rany</a:t>
            </a:r>
          </a:p>
        </p:txBody>
      </p:sp>
      <p:sp>
        <p:nvSpPr>
          <p:cNvPr id="3" name="Symbol zastępczy zawartości 2"/>
          <p:cNvSpPr>
            <a:spLocks noGrp="1"/>
          </p:cNvSpPr>
          <p:nvPr>
            <p:ph idx="1"/>
          </p:nvPr>
        </p:nvSpPr>
        <p:spPr/>
        <p:txBody>
          <a:bodyPr>
            <a:normAutofit fontScale="70000" lnSpcReduction="20000"/>
          </a:bodyPr>
          <a:lstStyle/>
          <a:p>
            <a:pPr>
              <a:buNone/>
            </a:pPr>
            <a:r>
              <a:rPr lang="pl-PL" dirty="0">
                <a:solidFill>
                  <a:schemeClr val="bg1"/>
                </a:solidFill>
              </a:rPr>
              <a:t>	</a:t>
            </a:r>
            <a:r>
              <a:rPr lang="pl-PL" sz="2300" dirty="0">
                <a:solidFill>
                  <a:schemeClr val="tx1"/>
                </a:solidFill>
              </a:rPr>
              <a:t>Raną nazywamy przerwanie ciągłości skóry i struktur leżących pod nią, na skutek urazu lub zmian chorobowych. </a:t>
            </a:r>
          </a:p>
          <a:p>
            <a:pPr>
              <a:buNone/>
            </a:pPr>
            <a:r>
              <a:rPr lang="pl-PL" sz="2300" dirty="0">
                <a:solidFill>
                  <a:schemeClr val="tx1"/>
                </a:solidFill>
              </a:rPr>
              <a:t>	Rodzaje ran:</a:t>
            </a:r>
          </a:p>
          <a:p>
            <a:pPr lvl="1">
              <a:buFont typeface="Wingdings" pitchFamily="2" charset="2"/>
              <a:buChar char="ü"/>
            </a:pPr>
            <a:r>
              <a:rPr lang="pl-PL" sz="2300" dirty="0">
                <a:solidFill>
                  <a:schemeClr val="tx1"/>
                </a:solidFill>
              </a:rPr>
              <a:t>Rana cięta,</a:t>
            </a:r>
          </a:p>
          <a:p>
            <a:pPr lvl="1">
              <a:buFont typeface="Wingdings" pitchFamily="2" charset="2"/>
              <a:buChar char="ü"/>
            </a:pPr>
            <a:r>
              <a:rPr lang="pl-PL" sz="2300" dirty="0">
                <a:solidFill>
                  <a:schemeClr val="tx1"/>
                </a:solidFill>
              </a:rPr>
              <a:t>Rana kłuta,</a:t>
            </a:r>
          </a:p>
          <a:p>
            <a:pPr lvl="1">
              <a:buFont typeface="Wingdings" pitchFamily="2" charset="2"/>
              <a:buChar char="ü"/>
            </a:pPr>
            <a:r>
              <a:rPr lang="pl-PL" sz="2300" dirty="0">
                <a:solidFill>
                  <a:schemeClr val="tx1"/>
                </a:solidFill>
              </a:rPr>
              <a:t>Rana szarpana’</a:t>
            </a:r>
          </a:p>
          <a:p>
            <a:pPr lvl="1">
              <a:buFont typeface="Wingdings" pitchFamily="2" charset="2"/>
              <a:buChar char="ü"/>
            </a:pPr>
            <a:r>
              <a:rPr lang="pl-PL" sz="2300" dirty="0">
                <a:solidFill>
                  <a:schemeClr val="tx1"/>
                </a:solidFill>
              </a:rPr>
              <a:t>Rana miażdżona,</a:t>
            </a:r>
          </a:p>
          <a:p>
            <a:pPr lvl="1">
              <a:buFont typeface="Wingdings" pitchFamily="2" charset="2"/>
              <a:buChar char="ü"/>
            </a:pPr>
            <a:r>
              <a:rPr lang="pl-PL" sz="2300" dirty="0">
                <a:solidFill>
                  <a:schemeClr val="tx1"/>
                </a:solidFill>
              </a:rPr>
              <a:t>Otarcie,</a:t>
            </a:r>
          </a:p>
          <a:p>
            <a:pPr lvl="1">
              <a:buFont typeface="Wingdings" pitchFamily="2" charset="2"/>
              <a:buChar char="ü"/>
            </a:pPr>
            <a:r>
              <a:rPr lang="pl-PL" sz="2300" dirty="0">
                <a:solidFill>
                  <a:schemeClr val="tx1"/>
                </a:solidFill>
              </a:rPr>
              <a:t>Rana rąbana,</a:t>
            </a:r>
          </a:p>
          <a:p>
            <a:pPr lvl="1">
              <a:buFont typeface="Wingdings" pitchFamily="2" charset="2"/>
              <a:buChar char="ü"/>
            </a:pPr>
            <a:r>
              <a:rPr lang="pl-PL" sz="2300" dirty="0">
                <a:solidFill>
                  <a:schemeClr val="tx1"/>
                </a:solidFill>
              </a:rPr>
              <a:t>Rana kąsana,</a:t>
            </a:r>
          </a:p>
          <a:p>
            <a:pPr lvl="1">
              <a:buFont typeface="Wingdings" pitchFamily="2" charset="2"/>
              <a:buChar char="ü"/>
            </a:pPr>
            <a:r>
              <a:rPr lang="pl-PL" sz="2300" dirty="0">
                <a:solidFill>
                  <a:schemeClr val="tx1"/>
                </a:solidFill>
              </a:rPr>
              <a:t>Rana postrzałowa</a:t>
            </a:r>
            <a:r>
              <a:rPr lang="pl-PL" dirty="0">
                <a:solidFill>
                  <a:schemeClr val="bg1"/>
                </a:solidFill>
              </a:rPr>
              <a:t>.</a:t>
            </a:r>
          </a:p>
        </p:txBody>
      </p:sp>
      <p:pic>
        <p:nvPicPr>
          <p:cNvPr id="1027" name="Picture 3"/>
          <p:cNvPicPr>
            <a:picLocks noChangeAspect="1" noChangeArrowheads="1"/>
          </p:cNvPicPr>
          <p:nvPr/>
        </p:nvPicPr>
        <p:blipFill>
          <a:blip r:embed="rId2"/>
          <a:srcRect/>
          <a:stretch>
            <a:fillRect/>
          </a:stretch>
        </p:blipFill>
        <p:spPr bwMode="auto">
          <a:xfrm>
            <a:off x="8780463" y="3151188"/>
            <a:ext cx="1514475" cy="309562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616200" y="713573"/>
            <a:ext cx="8610600" cy="1293028"/>
          </a:xfrm>
        </p:spPr>
        <p:txBody>
          <a:bodyPr/>
          <a:lstStyle/>
          <a:p>
            <a:pPr algn="l"/>
            <a:r>
              <a:rPr lang="pl-PL" dirty="0">
                <a:solidFill>
                  <a:srgbClr val="FF0000"/>
                </a:solidFill>
              </a:rPr>
              <a:t>Rany pierwsza pomoc</a:t>
            </a:r>
          </a:p>
        </p:txBody>
      </p:sp>
      <p:sp>
        <p:nvSpPr>
          <p:cNvPr id="3" name="Symbol zastępczy zawartości 2"/>
          <p:cNvSpPr>
            <a:spLocks noGrp="1"/>
          </p:cNvSpPr>
          <p:nvPr>
            <p:ph idx="1"/>
          </p:nvPr>
        </p:nvSpPr>
        <p:spPr>
          <a:xfrm>
            <a:off x="685800" y="2146300"/>
            <a:ext cx="10820400" cy="4305300"/>
          </a:xfrm>
        </p:spPr>
        <p:txBody>
          <a:bodyPr>
            <a:normAutofit fontScale="62500" lnSpcReduction="20000"/>
          </a:bodyPr>
          <a:lstStyle/>
          <a:p>
            <a:pPr>
              <a:buFont typeface="Wingdings" pitchFamily="2" charset="2"/>
              <a:buChar char="Ø"/>
            </a:pPr>
            <a:endParaRPr lang="pl-PL" sz="2400" dirty="0">
              <a:solidFill>
                <a:schemeClr val="bg1"/>
              </a:solidFill>
            </a:endParaRPr>
          </a:p>
          <a:p>
            <a:pPr>
              <a:buFont typeface="Wingdings" pitchFamily="2" charset="2"/>
              <a:buChar char="Ø"/>
            </a:pPr>
            <a:r>
              <a:rPr lang="pl-PL" sz="2400" dirty="0">
                <a:solidFill>
                  <a:schemeClr val="tx1"/>
                </a:solidFill>
              </a:rPr>
              <a:t>Bezpieczeństwo własne i poszkodowanego,</a:t>
            </a:r>
          </a:p>
          <a:p>
            <a:pPr>
              <a:buFont typeface="Wingdings" pitchFamily="2" charset="2"/>
              <a:buChar char="Ø"/>
            </a:pPr>
            <a:r>
              <a:rPr lang="pl-PL" sz="2400" dirty="0">
                <a:solidFill>
                  <a:schemeClr val="tx1"/>
                </a:solidFill>
              </a:rPr>
              <a:t>W przypadku dużych, rozległych ran wezwać służby ratunkowe tel.112</a:t>
            </a:r>
          </a:p>
          <a:p>
            <a:pPr>
              <a:buFont typeface="Wingdings" pitchFamily="2" charset="2"/>
              <a:buChar char="Ø"/>
            </a:pPr>
            <a:r>
              <a:rPr lang="pl-PL" sz="2400" dirty="0">
                <a:solidFill>
                  <a:schemeClr val="tx1"/>
                </a:solidFill>
              </a:rPr>
              <a:t>Duże krwawienia bezpośredni ucisk na ranę jałową gazą, całość bandażujemy,</a:t>
            </a:r>
          </a:p>
          <a:p>
            <a:pPr>
              <a:buFont typeface="Wingdings" pitchFamily="2" charset="2"/>
              <a:buChar char="Ø"/>
            </a:pPr>
            <a:r>
              <a:rPr lang="pl-PL" sz="2400" dirty="0">
                <a:solidFill>
                  <a:schemeClr val="tx1"/>
                </a:solidFill>
              </a:rPr>
              <a:t>W chwili przemoknięcia opatrunku nakładamy kolejną warstwę  opatrunku,</a:t>
            </a:r>
          </a:p>
          <a:p>
            <a:pPr>
              <a:buFont typeface="Wingdings" pitchFamily="2" charset="2"/>
              <a:buChar char="Ø"/>
            </a:pPr>
            <a:r>
              <a:rPr lang="pl-PL" sz="2400" dirty="0">
                <a:solidFill>
                  <a:schemeClr val="tx1"/>
                </a:solidFill>
              </a:rPr>
              <a:t>Nie zdejmujemy przesiąkniętego opatrunku,</a:t>
            </a:r>
          </a:p>
          <a:p>
            <a:pPr>
              <a:buFont typeface="Wingdings" pitchFamily="2" charset="2"/>
              <a:buChar char="Ø"/>
            </a:pPr>
            <a:r>
              <a:rPr lang="pl-PL" sz="2400" dirty="0">
                <a:solidFill>
                  <a:schemeClr val="tx1"/>
                </a:solidFill>
              </a:rPr>
              <a:t>Nie wyciągamy ciała obcego – unieruchamiamy wbity przedmiot,</a:t>
            </a:r>
          </a:p>
          <a:p>
            <a:pPr>
              <a:buFont typeface="Wingdings" pitchFamily="2" charset="2"/>
              <a:buChar char="Ø"/>
            </a:pPr>
            <a:r>
              <a:rPr lang="pl-PL" sz="2400" dirty="0">
                <a:solidFill>
                  <a:schemeClr val="tx1"/>
                </a:solidFill>
              </a:rPr>
              <a:t>Prosimy aby ranny nie wykonywał zbędnych ruchów, unieruchamiamy kończynę, </a:t>
            </a:r>
          </a:p>
          <a:p>
            <a:pPr>
              <a:buFont typeface="Wingdings" pitchFamily="2" charset="2"/>
              <a:buChar char="Ø"/>
            </a:pPr>
            <a:r>
              <a:rPr lang="pl-PL" sz="2400" dirty="0">
                <a:solidFill>
                  <a:schemeClr val="tx1"/>
                </a:solidFill>
              </a:rPr>
              <a:t>Zapewniamy komfort termiczny, </a:t>
            </a:r>
          </a:p>
          <a:p>
            <a:pPr>
              <a:buFont typeface="Wingdings" pitchFamily="2" charset="2"/>
              <a:buChar char="Ø"/>
            </a:pPr>
            <a:r>
              <a:rPr lang="pl-PL" sz="2400" dirty="0">
                <a:solidFill>
                  <a:schemeClr val="tx1"/>
                </a:solidFill>
              </a:rPr>
              <a:t>Kontrola funkcji życiowych (świadomość, oddech)</a:t>
            </a:r>
          </a:p>
          <a:p>
            <a:pPr>
              <a:buFont typeface="Wingdings" pitchFamily="2" charset="2"/>
              <a:buChar char="Ø"/>
            </a:pPr>
            <a:r>
              <a:rPr lang="pl-PL" sz="2400" dirty="0">
                <a:solidFill>
                  <a:schemeClr val="tx1"/>
                </a:solidFill>
              </a:rPr>
              <a:t>W sytuacji wystąpienia wstrząsu krwotocznego pozycja przeciwwstrząsowa.</a:t>
            </a:r>
          </a:p>
          <a:p>
            <a:pPr>
              <a:buNone/>
            </a:pPr>
            <a:endParaRPr lang="pl-PL" sz="2400" dirty="0">
              <a:solidFill>
                <a:schemeClr val="tx1"/>
              </a:solidFill>
            </a:endParaRPr>
          </a:p>
          <a:p>
            <a:pPr algn="ctr">
              <a:buNone/>
            </a:pPr>
            <a:r>
              <a:rPr lang="pl-PL" sz="2400" b="1" dirty="0">
                <a:solidFill>
                  <a:srgbClr val="FF0000"/>
                </a:solidFill>
                <a:latin typeface="Century Gothic (Tekst podstawowy)"/>
              </a:rPr>
              <a:t>NIE ZDRADZAJ WŁASNYCH OBAW, NIE ZOSTAWIAJ POSZKODOWANEGO SAMEGO!!! </a:t>
            </a:r>
          </a:p>
          <a:p>
            <a:pPr>
              <a:buFont typeface="Wingdings" pitchFamily="2" charset="2"/>
              <a:buChar char="Ø"/>
            </a:pPr>
            <a:endParaRPr lang="pl-PL" sz="2400" dirty="0">
              <a:solidFill>
                <a:schemeClr val="bg1"/>
              </a:solidFill>
            </a:endParaRPr>
          </a:p>
          <a:p>
            <a:pPr>
              <a:buFont typeface="Wingdings" pitchFamily="2" charset="2"/>
              <a:buChar char="Ø"/>
            </a:pPr>
            <a:endParaRPr lang="pl-PL" sz="2400" dirty="0">
              <a:solidFill>
                <a:schemeClr val="bg1"/>
              </a:solidFill>
            </a:endParaRPr>
          </a:p>
          <a:p>
            <a:pPr>
              <a:buFont typeface="Wingdings" pitchFamily="2" charset="2"/>
              <a:buChar char="Ø"/>
            </a:pPr>
            <a:endParaRPr lang="pl-PL" sz="2400" dirty="0">
              <a:solidFill>
                <a:schemeClr val="bg1"/>
              </a:solidFill>
            </a:endParaRPr>
          </a:p>
          <a:p>
            <a:pPr>
              <a:buFont typeface="Wingdings" pitchFamily="2" charset="2"/>
              <a:buChar char="Ø"/>
            </a:pPr>
            <a:endParaRPr lang="pl-PL" sz="2400" dirty="0">
              <a:solidFill>
                <a:schemeClr val="bg1"/>
              </a:solidFill>
            </a:endParaRPr>
          </a:p>
          <a:p>
            <a:pPr>
              <a:buNone/>
            </a:pPr>
            <a:endParaRPr lang="pl-PL" dirty="0">
              <a:solidFill>
                <a:schemeClr val="bg1"/>
              </a:solidFill>
            </a:endParaRPr>
          </a:p>
        </p:txBody>
      </p:sp>
      <p:pic>
        <p:nvPicPr>
          <p:cNvPr id="2052" name="Picture 4"/>
          <p:cNvPicPr>
            <a:picLocks noChangeAspect="1" noChangeArrowheads="1"/>
          </p:cNvPicPr>
          <p:nvPr/>
        </p:nvPicPr>
        <p:blipFill>
          <a:blip r:embed="rId2"/>
          <a:srcRect/>
          <a:stretch>
            <a:fillRect/>
          </a:stretch>
        </p:blipFill>
        <p:spPr bwMode="auto">
          <a:xfrm>
            <a:off x="7123739" y="2006601"/>
            <a:ext cx="3854486" cy="271511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800" dirty="0">
                <a:solidFill>
                  <a:srgbClr val="FF0000"/>
                </a:solidFill>
              </a:rPr>
              <a:t>Porażenie prądem elektrycznym</a:t>
            </a:r>
          </a:p>
        </p:txBody>
      </p:sp>
      <p:sp>
        <p:nvSpPr>
          <p:cNvPr id="3" name="Symbol zastępczy zawartości 2"/>
          <p:cNvSpPr>
            <a:spLocks noGrp="1"/>
          </p:cNvSpPr>
          <p:nvPr>
            <p:ph idx="1"/>
          </p:nvPr>
        </p:nvSpPr>
        <p:spPr/>
        <p:txBody>
          <a:bodyPr>
            <a:normAutofit fontScale="77500" lnSpcReduction="20000"/>
          </a:bodyPr>
          <a:lstStyle/>
          <a:p>
            <a:pPr algn="just">
              <a:lnSpc>
                <a:spcPct val="150000"/>
              </a:lnSpc>
              <a:buNone/>
            </a:pPr>
            <a:r>
              <a:rPr lang="pl-PL" dirty="0"/>
              <a:t>	Porażenie prądem elektrycznym - efekt powstający w wyniku przepływu znacznego prądu elektrycznego przez tkanki organizmów żywych - ludzi i zwierząt. Podejmując się ratowania ofiary porażenia prądu, należy zachować dużą ostrożność, aby samemu nie ulec porażeniu. </a:t>
            </a:r>
            <a:br>
              <a:rPr lang="pl-PL" dirty="0"/>
            </a:br>
            <a:r>
              <a:rPr lang="pl-PL" dirty="0"/>
              <a:t>Przyczyny:</a:t>
            </a:r>
          </a:p>
          <a:p>
            <a:pPr lvl="1" algn="just">
              <a:lnSpc>
                <a:spcPct val="150000"/>
              </a:lnSpc>
              <a:buFont typeface="Wingdings" pitchFamily="2" charset="2"/>
              <a:buChar char="Ø"/>
            </a:pPr>
            <a:r>
              <a:rPr lang="pl-PL" dirty="0"/>
              <a:t>Nieprzestrzeganie zasad BHP,</a:t>
            </a:r>
          </a:p>
          <a:p>
            <a:pPr lvl="1" algn="just">
              <a:lnSpc>
                <a:spcPct val="150000"/>
              </a:lnSpc>
              <a:buFont typeface="Wingdings" pitchFamily="2" charset="2"/>
              <a:buChar char="Ø"/>
            </a:pPr>
            <a:r>
              <a:rPr lang="pl-PL" dirty="0"/>
              <a:t>Wady konstrukcyjne maszyn, urządzeń, </a:t>
            </a:r>
          </a:p>
          <a:p>
            <a:pPr lvl="1" algn="just">
              <a:lnSpc>
                <a:spcPct val="150000"/>
              </a:lnSpc>
              <a:buFont typeface="Wingdings" pitchFamily="2" charset="2"/>
              <a:buChar char="Ø"/>
            </a:pPr>
            <a:r>
              <a:rPr lang="pl-PL" dirty="0"/>
              <a:t>Porażenie linia wysokiego napięcia.</a:t>
            </a:r>
          </a:p>
        </p:txBody>
      </p:sp>
      <p:pic>
        <p:nvPicPr>
          <p:cNvPr id="1026" name="Picture 2"/>
          <p:cNvPicPr>
            <a:picLocks noChangeAspect="1" noChangeArrowheads="1"/>
          </p:cNvPicPr>
          <p:nvPr/>
        </p:nvPicPr>
        <p:blipFill>
          <a:blip r:embed="rId2"/>
          <a:srcRect/>
          <a:stretch>
            <a:fillRect/>
          </a:stretch>
        </p:blipFill>
        <p:spPr bwMode="auto">
          <a:xfrm>
            <a:off x="9251950" y="4756150"/>
            <a:ext cx="1714500" cy="17145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solidFill>
                  <a:srgbClr val="FF0000"/>
                </a:solidFill>
              </a:rPr>
              <a:t>porażenie prądem-pierwsza pomoc</a:t>
            </a:r>
          </a:p>
        </p:txBody>
      </p:sp>
      <p:sp>
        <p:nvSpPr>
          <p:cNvPr id="3" name="Symbol zastępczy zawartości 2"/>
          <p:cNvSpPr>
            <a:spLocks noGrp="1"/>
          </p:cNvSpPr>
          <p:nvPr>
            <p:ph idx="1"/>
          </p:nvPr>
        </p:nvSpPr>
        <p:spPr/>
        <p:txBody>
          <a:bodyPr>
            <a:normAutofit fontScale="92500" lnSpcReduction="20000"/>
          </a:bodyPr>
          <a:lstStyle/>
          <a:p>
            <a:pPr fontAlgn="base">
              <a:lnSpc>
                <a:spcPct val="110000"/>
              </a:lnSpc>
              <a:buNone/>
            </a:pPr>
            <a:r>
              <a:rPr lang="pl-PL" sz="1800" dirty="0"/>
              <a:t>Do czasu przybycia karetki udziel poszkodowanemu pomocy:</a:t>
            </a:r>
          </a:p>
          <a:p>
            <a:pPr fontAlgn="base">
              <a:lnSpc>
                <a:spcPct val="110000"/>
              </a:lnSpc>
              <a:buFont typeface="Wingdings" pitchFamily="2" charset="2"/>
              <a:buChar char="Ø"/>
            </a:pPr>
            <a:r>
              <a:rPr lang="pl-PL" sz="1800" dirty="0"/>
              <a:t>W pierwszej kolejności jak najszybciej odetnij ofiarę od źródła prądu - wyłącz bezpieczniki, a następnie wyjmij z gniazdka wtyczkę urządzenia elektrycznego, które spowodowało porażenie, </a:t>
            </a:r>
          </a:p>
          <a:p>
            <a:pPr fontAlgn="base">
              <a:lnSpc>
                <a:spcPct val="110000"/>
              </a:lnSpc>
              <a:buFont typeface="Wingdings" pitchFamily="2" charset="2"/>
              <a:buChar char="Ø"/>
            </a:pPr>
            <a:r>
              <a:rPr lang="pl-PL" sz="1800" dirty="0"/>
              <a:t>Jeśli jest przytomny i nie wymaga pilnej interwencji na miejscu, czekaj na karetkę, zaopatrz powstałe rany, </a:t>
            </a:r>
          </a:p>
          <a:p>
            <a:pPr fontAlgn="base">
              <a:lnSpc>
                <a:spcPct val="110000"/>
              </a:lnSpc>
              <a:buFont typeface="Wingdings" pitchFamily="2" charset="2"/>
              <a:buChar char="Ø"/>
            </a:pPr>
            <a:r>
              <a:rPr lang="pl-PL" sz="1800" dirty="0"/>
              <a:t>Jeśli jest nieprzytomny, ale oddycha, krążenie jest zachowane i jednocześnie można wykluczyć uraz kręgosłupa i wstrząs, ułóż go w pozycji bocznej ustalonej, ponownie oceń oddech,</a:t>
            </a:r>
          </a:p>
          <a:p>
            <a:pPr fontAlgn="base">
              <a:lnSpc>
                <a:spcPct val="110000"/>
              </a:lnSpc>
              <a:buFont typeface="Wingdings" pitchFamily="2" charset="2"/>
              <a:buChar char="Ø"/>
            </a:pPr>
            <a:r>
              <a:rPr lang="pl-PL" sz="1800" dirty="0"/>
              <a:t>Jeżeli poszkodowany nie oddycha, wykonaj sztuczne oddychanie i, jeśli zachodzi taka potrzeba, masaż serca,</a:t>
            </a:r>
          </a:p>
          <a:p>
            <a:pPr fontAlgn="base">
              <a:lnSpc>
                <a:spcPct val="110000"/>
              </a:lnSpc>
              <a:buFont typeface="Wingdings" pitchFamily="2" charset="2"/>
              <a:buChar char="Ø"/>
            </a:pPr>
            <a:r>
              <a:rPr lang="pl-PL" sz="1800" dirty="0"/>
              <a:t>Jeśli stwierdzisz objawy wstrząsu (blada, zimna skóra, która jest zlana potem, poszkodowanym wstrząsają dreszcze, ma przyspieszone tętno) ułóż poszkodowanego w pozycji przeciwwstrząsowej - na plecach, z uniesionymi nogami.</a:t>
            </a:r>
          </a:p>
          <a:p>
            <a:endParaRPr lang="pl-PL" dirty="0"/>
          </a:p>
        </p:txBody>
      </p:sp>
      <p:pic>
        <p:nvPicPr>
          <p:cNvPr id="2050" name="Picture 2"/>
          <p:cNvPicPr>
            <a:picLocks noChangeAspect="1" noChangeArrowheads="1"/>
          </p:cNvPicPr>
          <p:nvPr/>
        </p:nvPicPr>
        <p:blipFill>
          <a:blip r:embed="rId2"/>
          <a:srcRect/>
          <a:stretch>
            <a:fillRect/>
          </a:stretch>
        </p:blipFill>
        <p:spPr bwMode="auto">
          <a:xfrm>
            <a:off x="9525000" y="1624013"/>
            <a:ext cx="1143000" cy="94297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l"/>
            <a:r>
              <a:rPr lang="pl-PL" dirty="0"/>
              <a:t>	</a:t>
            </a:r>
            <a:r>
              <a:rPr lang="pl-PL" dirty="0">
                <a:solidFill>
                  <a:srgbClr val="FF0000"/>
                </a:solidFill>
              </a:rPr>
              <a:t>oparzenia</a:t>
            </a:r>
          </a:p>
        </p:txBody>
      </p:sp>
      <p:sp>
        <p:nvSpPr>
          <p:cNvPr id="3" name="Symbol zastępczy zawartości 2"/>
          <p:cNvSpPr>
            <a:spLocks noGrp="1"/>
          </p:cNvSpPr>
          <p:nvPr>
            <p:ph idx="1"/>
          </p:nvPr>
        </p:nvSpPr>
        <p:spPr/>
        <p:txBody>
          <a:bodyPr>
            <a:normAutofit fontScale="77500" lnSpcReduction="20000"/>
          </a:bodyPr>
          <a:lstStyle/>
          <a:p>
            <a:pPr algn="just">
              <a:buNone/>
            </a:pPr>
            <a:r>
              <a:rPr lang="pl-PL" dirty="0"/>
              <a:t>	Oparzeniem nazywamy uszkodzenie skóry i struktur leżących pod nią, na skutek działania temperatury, substancji chemicznych, prądu elektrycznego.</a:t>
            </a:r>
          </a:p>
          <a:p>
            <a:pPr algn="just">
              <a:buNone/>
            </a:pPr>
            <a:r>
              <a:rPr lang="pl-PL" dirty="0"/>
              <a:t>	Przyczyny: </a:t>
            </a:r>
          </a:p>
          <a:p>
            <a:pPr lvl="1" algn="just">
              <a:buFont typeface="Wingdings" pitchFamily="2" charset="2"/>
              <a:buChar char="Ø"/>
            </a:pPr>
            <a:r>
              <a:rPr lang="pl-PL" dirty="0"/>
              <a:t>Płomienie,</a:t>
            </a:r>
          </a:p>
          <a:p>
            <a:pPr lvl="1" algn="just">
              <a:buFont typeface="Wingdings" pitchFamily="2" charset="2"/>
              <a:buChar char="Ø"/>
            </a:pPr>
            <a:r>
              <a:rPr lang="pl-PL" dirty="0"/>
              <a:t>Para wodna,</a:t>
            </a:r>
          </a:p>
          <a:p>
            <a:pPr lvl="1" algn="just">
              <a:buFont typeface="Wingdings" pitchFamily="2" charset="2"/>
              <a:buChar char="Ø"/>
            </a:pPr>
            <a:r>
              <a:rPr lang="pl-PL" dirty="0"/>
              <a:t>Gorące płyny,</a:t>
            </a:r>
          </a:p>
          <a:p>
            <a:pPr lvl="1" algn="just">
              <a:buFont typeface="Wingdings" pitchFamily="2" charset="2"/>
              <a:buChar char="Ø"/>
            </a:pPr>
            <a:r>
              <a:rPr lang="pl-PL" dirty="0"/>
              <a:t>Chemikalia,</a:t>
            </a:r>
          </a:p>
          <a:p>
            <a:pPr lvl="1" algn="just">
              <a:buFont typeface="Wingdings" pitchFamily="2" charset="2"/>
              <a:buChar char="Ø"/>
            </a:pPr>
            <a:r>
              <a:rPr lang="pl-PL" dirty="0"/>
              <a:t>Żarzące się metale,</a:t>
            </a:r>
          </a:p>
          <a:p>
            <a:pPr lvl="1" algn="just">
              <a:buFont typeface="Wingdings" pitchFamily="2" charset="2"/>
              <a:buChar char="Ø"/>
            </a:pPr>
            <a:r>
              <a:rPr lang="pl-PL" dirty="0"/>
              <a:t>Promienie słoneczne –UV,</a:t>
            </a:r>
          </a:p>
          <a:p>
            <a:pPr lvl="1" algn="just">
              <a:buFont typeface="Wingdings" pitchFamily="2" charset="2"/>
              <a:buChar char="Ø"/>
            </a:pPr>
            <a:r>
              <a:rPr lang="pl-PL" dirty="0"/>
              <a:t>Rośliny, zwierzęta.</a:t>
            </a:r>
          </a:p>
          <a:p>
            <a:pPr lvl="1" algn="just">
              <a:buFont typeface="Wingdings" pitchFamily="2" charset="2"/>
              <a:buChar char="Ø"/>
            </a:pPr>
            <a:endParaRPr lang="pl-PL" dirty="0"/>
          </a:p>
        </p:txBody>
      </p:sp>
      <p:pic>
        <p:nvPicPr>
          <p:cNvPr id="3079" name="Picture 7"/>
          <p:cNvPicPr>
            <a:picLocks noChangeAspect="1" noChangeArrowheads="1"/>
          </p:cNvPicPr>
          <p:nvPr/>
        </p:nvPicPr>
        <p:blipFill>
          <a:blip r:embed="rId2"/>
          <a:srcRect/>
          <a:stretch>
            <a:fillRect/>
          </a:stretch>
        </p:blipFill>
        <p:spPr bwMode="auto">
          <a:xfrm>
            <a:off x="9544050" y="3644900"/>
            <a:ext cx="1485900" cy="1981200"/>
          </a:xfrm>
          <a:prstGeom prst="rect">
            <a:avLst/>
          </a:prstGeom>
          <a:noFill/>
          <a:ln w="9525">
            <a:noFill/>
            <a:miter lim="800000"/>
            <a:headEnd/>
            <a:tailEnd/>
          </a:ln>
        </p:spPr>
      </p:pic>
      <p:pic>
        <p:nvPicPr>
          <p:cNvPr id="3075" name="Picture 3"/>
          <p:cNvPicPr>
            <a:picLocks noChangeAspect="1" noChangeArrowheads="1"/>
          </p:cNvPicPr>
          <p:nvPr/>
        </p:nvPicPr>
        <p:blipFill>
          <a:blip r:embed="rId3"/>
          <a:srcRect/>
          <a:stretch>
            <a:fillRect/>
          </a:stretch>
        </p:blipFill>
        <p:spPr bwMode="auto">
          <a:xfrm>
            <a:off x="6794500" y="3962400"/>
            <a:ext cx="1905000" cy="16002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l"/>
            <a:r>
              <a:rPr lang="pl-PL" dirty="0">
                <a:solidFill>
                  <a:srgbClr val="FF0000"/>
                </a:solidFill>
              </a:rPr>
              <a:t>oparzenia</a:t>
            </a:r>
          </a:p>
        </p:txBody>
      </p:sp>
      <p:sp>
        <p:nvSpPr>
          <p:cNvPr id="3" name="Symbol zastępczy zawartości 2"/>
          <p:cNvSpPr>
            <a:spLocks noGrp="1"/>
          </p:cNvSpPr>
          <p:nvPr>
            <p:ph idx="1"/>
          </p:nvPr>
        </p:nvSpPr>
        <p:spPr/>
        <p:txBody>
          <a:bodyPr/>
          <a:lstStyle/>
          <a:p>
            <a:pPr>
              <a:lnSpc>
                <a:spcPct val="150000"/>
              </a:lnSpc>
              <a:buNone/>
            </a:pPr>
            <a:r>
              <a:rPr lang="pl-PL" dirty="0"/>
              <a:t>Oparzenia dzielimy na 3 stopnie:</a:t>
            </a:r>
          </a:p>
          <a:p>
            <a:pPr>
              <a:lnSpc>
                <a:spcPct val="150000"/>
              </a:lnSpc>
              <a:buFont typeface="Wingdings" pitchFamily="2" charset="2"/>
              <a:buChar char="Ø"/>
            </a:pPr>
            <a:r>
              <a:rPr lang="pl-PL" sz="2000" dirty="0"/>
              <a:t> </a:t>
            </a:r>
            <a:r>
              <a:rPr lang="pl-PL" sz="2000" dirty="0">
                <a:latin typeface="Times New Roman" pitchFamily="18" charset="0"/>
                <a:cs typeface="Times New Roman" pitchFamily="18" charset="0"/>
              </a:rPr>
              <a:t>Iº</a:t>
            </a:r>
            <a:r>
              <a:rPr lang="pl-PL" sz="2000" dirty="0"/>
              <a:t> Ból, zaczerwienienie, obrzęk,</a:t>
            </a:r>
          </a:p>
          <a:p>
            <a:pPr>
              <a:lnSpc>
                <a:spcPct val="150000"/>
              </a:lnSpc>
              <a:buFont typeface="Wingdings" pitchFamily="2" charset="2"/>
              <a:buChar char="Ø"/>
            </a:pPr>
            <a:r>
              <a:rPr lang="pl-PL" sz="2000" dirty="0"/>
              <a:t> </a:t>
            </a:r>
            <a:r>
              <a:rPr lang="pl-PL" sz="2000" dirty="0">
                <a:latin typeface="Times New Roman" pitchFamily="18" charset="0"/>
                <a:cs typeface="Times New Roman" pitchFamily="18" charset="0"/>
              </a:rPr>
              <a:t>IIº</a:t>
            </a:r>
            <a:r>
              <a:rPr lang="pl-PL" sz="2000" dirty="0"/>
              <a:t> Ból, zaczerwienienie, obrzęk, pojawienie się pęcherzy,</a:t>
            </a:r>
          </a:p>
          <a:p>
            <a:pPr>
              <a:lnSpc>
                <a:spcPct val="150000"/>
              </a:lnSpc>
              <a:buFont typeface="Wingdings" pitchFamily="2" charset="2"/>
              <a:buChar char="Ø"/>
            </a:pPr>
            <a:r>
              <a:rPr lang="pl-PL" sz="2000" dirty="0"/>
              <a:t> </a:t>
            </a:r>
            <a:r>
              <a:rPr lang="pl-PL" sz="2000" dirty="0">
                <a:latin typeface="Times New Roman" pitchFamily="18" charset="0"/>
                <a:cs typeface="Times New Roman" pitchFamily="18" charset="0"/>
              </a:rPr>
              <a:t>IIIº</a:t>
            </a:r>
            <a:r>
              <a:rPr lang="pl-PL" sz="2000" dirty="0"/>
              <a:t> Utrata czucia bólu, skóra staje się biała, szara, zwęglona.</a:t>
            </a:r>
          </a:p>
          <a:p>
            <a:pPr>
              <a:buNone/>
            </a:pPr>
            <a:endParaRPr lang="pl-PL" dirty="0"/>
          </a:p>
          <a:p>
            <a:pPr>
              <a:buNone/>
            </a:pPr>
            <a:endParaRPr lang="pl-PL" dirty="0"/>
          </a:p>
        </p:txBody>
      </p:sp>
      <p:pic>
        <p:nvPicPr>
          <p:cNvPr id="4098" name="Picture 2"/>
          <p:cNvPicPr>
            <a:picLocks noChangeAspect="1" noChangeArrowheads="1"/>
          </p:cNvPicPr>
          <p:nvPr/>
        </p:nvPicPr>
        <p:blipFill>
          <a:blip r:embed="rId2"/>
          <a:srcRect/>
          <a:stretch>
            <a:fillRect/>
          </a:stretch>
        </p:blipFill>
        <p:spPr bwMode="auto">
          <a:xfrm>
            <a:off x="7741328" y="1898712"/>
            <a:ext cx="1771095" cy="3726679"/>
          </a:xfrm>
          <a:prstGeom prst="rect">
            <a:avLst/>
          </a:prstGeom>
          <a:noFill/>
          <a:ln w="9525">
            <a:noFill/>
            <a:miter lim="800000"/>
            <a:headEnd/>
            <a:tailEnd/>
          </a:ln>
        </p:spPr>
      </p:pic>
      <p:pic>
        <p:nvPicPr>
          <p:cNvPr id="4099" name="Picture 3"/>
          <p:cNvPicPr>
            <a:picLocks noChangeAspect="1" noChangeArrowheads="1"/>
          </p:cNvPicPr>
          <p:nvPr/>
        </p:nvPicPr>
        <p:blipFill>
          <a:blip r:embed="rId3"/>
          <a:srcRect/>
          <a:stretch>
            <a:fillRect/>
          </a:stretch>
        </p:blipFill>
        <p:spPr bwMode="auto">
          <a:xfrm>
            <a:off x="9612284" y="1898712"/>
            <a:ext cx="1184452" cy="3958168"/>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l"/>
            <a:r>
              <a:rPr lang="pl-PL" dirty="0">
                <a:solidFill>
                  <a:srgbClr val="FF0000"/>
                </a:solidFill>
              </a:rPr>
              <a:t>Oparzenia-pierwsza pomoc</a:t>
            </a:r>
          </a:p>
        </p:txBody>
      </p:sp>
      <p:sp>
        <p:nvSpPr>
          <p:cNvPr id="3" name="Symbol zastępczy zawartości 2"/>
          <p:cNvSpPr>
            <a:spLocks noGrp="1"/>
          </p:cNvSpPr>
          <p:nvPr>
            <p:ph idx="1"/>
          </p:nvPr>
        </p:nvSpPr>
        <p:spPr/>
        <p:txBody>
          <a:bodyPr>
            <a:normAutofit fontScale="32500" lnSpcReduction="20000"/>
          </a:bodyPr>
          <a:lstStyle/>
          <a:p>
            <a:pPr>
              <a:lnSpc>
                <a:spcPct val="120000"/>
              </a:lnSpc>
              <a:buFont typeface="Wingdings" pitchFamily="2" charset="2"/>
              <a:buChar char="Ø"/>
            </a:pPr>
            <a:r>
              <a:rPr lang="pl-PL" sz="3000" dirty="0"/>
              <a:t>Bezpieczeństwo własne i poszkodowanego,</a:t>
            </a:r>
          </a:p>
          <a:p>
            <a:pPr>
              <a:lnSpc>
                <a:spcPct val="120000"/>
              </a:lnSpc>
              <a:buFont typeface="Wingdings" pitchFamily="2" charset="2"/>
              <a:buChar char="Ø"/>
            </a:pPr>
            <a:r>
              <a:rPr lang="pl-PL" sz="3000" dirty="0"/>
              <a:t>Oddalić się z poszkodowanym w bezpieczne miejsce,</a:t>
            </a:r>
          </a:p>
          <a:p>
            <a:pPr>
              <a:lnSpc>
                <a:spcPct val="120000"/>
              </a:lnSpc>
              <a:buFont typeface="Wingdings" pitchFamily="2" charset="2"/>
              <a:buChar char="Ø"/>
            </a:pPr>
            <a:r>
              <a:rPr lang="pl-PL" sz="3000" dirty="0"/>
              <a:t>Wezwać służby ratunkowe,</a:t>
            </a:r>
          </a:p>
          <a:p>
            <a:pPr>
              <a:lnSpc>
                <a:spcPct val="120000"/>
              </a:lnSpc>
              <a:buFont typeface="Wingdings" pitchFamily="2" charset="2"/>
              <a:buChar char="Ø"/>
            </a:pPr>
            <a:r>
              <a:rPr lang="pl-PL" sz="3000" dirty="0"/>
              <a:t>Zdjąć biżuterię i ubranie o ile się nie przykleiło,</a:t>
            </a:r>
          </a:p>
          <a:p>
            <a:pPr>
              <a:lnSpc>
                <a:spcPct val="120000"/>
              </a:lnSpc>
              <a:buFont typeface="Wingdings" pitchFamily="2" charset="2"/>
              <a:buChar char="Ø"/>
            </a:pPr>
            <a:r>
              <a:rPr lang="pl-PL" sz="3000" dirty="0"/>
              <a:t>Ocenić wielkość powierzchni oparzenia ,,reguła dłoni poszkodowanego” - to1% powierzchni jego ciała.</a:t>
            </a:r>
          </a:p>
          <a:p>
            <a:pPr>
              <a:lnSpc>
                <a:spcPct val="120000"/>
              </a:lnSpc>
              <a:buFont typeface="Wingdings" pitchFamily="2" charset="2"/>
              <a:buChar char="Ø"/>
            </a:pPr>
            <a:r>
              <a:rPr lang="pl-PL" sz="3000" dirty="0"/>
              <a:t>Miejsce oparzenia chłodzić wodą (nie lodowatą) przez co najmniej 10 min, biorąc pod uwagę oparzoną powierzchnie powyżej 10% chłodzimy 1 min, aby nie doprowadzić do hipotermii,</a:t>
            </a:r>
          </a:p>
          <a:p>
            <a:pPr>
              <a:lnSpc>
                <a:spcPct val="120000"/>
              </a:lnSpc>
              <a:buFont typeface="Wingdings" pitchFamily="2" charset="2"/>
              <a:buChar char="Ø"/>
            </a:pPr>
            <a:r>
              <a:rPr lang="pl-PL" sz="3000" dirty="0"/>
              <a:t>Po schłodzeniu zabezpieczyć suchym luźnym opatrunkiem lub opatrunkiem hydrożelowym,</a:t>
            </a:r>
          </a:p>
          <a:p>
            <a:pPr>
              <a:lnSpc>
                <a:spcPct val="120000"/>
              </a:lnSpc>
              <a:buFont typeface="Wingdings" pitchFamily="2" charset="2"/>
              <a:buChar char="Ø"/>
            </a:pPr>
            <a:r>
              <a:rPr lang="pl-PL" sz="3000" dirty="0"/>
              <a:t>Poszkodowany w wstrząsie pozycja przeciwwstrząsowa-na wznak.</a:t>
            </a:r>
          </a:p>
          <a:p>
            <a:pPr>
              <a:lnSpc>
                <a:spcPct val="120000"/>
              </a:lnSpc>
              <a:buFont typeface="Wingdings" pitchFamily="2" charset="2"/>
              <a:buChar char="Ø"/>
            </a:pPr>
            <a:r>
              <a:rPr lang="pl-PL" sz="3000" dirty="0"/>
              <a:t>Zapewnić komfort cieplny-koc,</a:t>
            </a:r>
          </a:p>
          <a:p>
            <a:pPr>
              <a:lnSpc>
                <a:spcPct val="120000"/>
              </a:lnSpc>
              <a:buFont typeface="Wingdings" pitchFamily="2" charset="2"/>
              <a:buChar char="Ø"/>
            </a:pPr>
            <a:r>
              <a:rPr lang="pl-PL" sz="3000" dirty="0"/>
              <a:t>Kontrola oddechu,</a:t>
            </a:r>
          </a:p>
          <a:p>
            <a:pPr>
              <a:lnSpc>
                <a:spcPct val="120000"/>
              </a:lnSpc>
              <a:buFont typeface="Wingdings" pitchFamily="2" charset="2"/>
              <a:buChar char="Ø"/>
            </a:pPr>
            <a:r>
              <a:rPr lang="pl-PL" sz="3000" dirty="0"/>
              <a:t>Wsparcie psychiczne. </a:t>
            </a:r>
          </a:p>
          <a:p>
            <a:pPr>
              <a:buFont typeface="Wingdings" pitchFamily="2" charset="2"/>
              <a:buChar char="Ø"/>
            </a:pPr>
            <a:endParaRPr lang="pl-PL" sz="3000" dirty="0"/>
          </a:p>
          <a:p>
            <a:pPr>
              <a:buFont typeface="Wingdings" pitchFamily="2" charset="2"/>
              <a:buChar char="Ø"/>
            </a:pPr>
            <a:endParaRPr lang="pl-PL" dirty="0"/>
          </a:p>
          <a:p>
            <a:pPr>
              <a:buFont typeface="Wingdings" pitchFamily="2" charset="2"/>
              <a:buChar char="Ø"/>
            </a:pPr>
            <a:endParaRPr lang="pl-PL" dirty="0"/>
          </a:p>
        </p:txBody>
      </p:sp>
      <p:pic>
        <p:nvPicPr>
          <p:cNvPr id="5122" name="Picture 2"/>
          <p:cNvPicPr>
            <a:picLocks noChangeAspect="1" noChangeArrowheads="1"/>
          </p:cNvPicPr>
          <p:nvPr/>
        </p:nvPicPr>
        <p:blipFill>
          <a:blip r:embed="rId2"/>
          <a:srcRect/>
          <a:stretch>
            <a:fillRect/>
          </a:stretch>
        </p:blipFill>
        <p:spPr bwMode="auto">
          <a:xfrm>
            <a:off x="10209213" y="1825625"/>
            <a:ext cx="1171575" cy="1581150"/>
          </a:xfrm>
          <a:prstGeom prst="rect">
            <a:avLst/>
          </a:prstGeom>
          <a:noFill/>
          <a:ln w="9525">
            <a:noFill/>
            <a:miter lim="800000"/>
            <a:headEnd/>
            <a:tailEnd/>
          </a:ln>
        </p:spPr>
      </p:pic>
      <p:pic>
        <p:nvPicPr>
          <p:cNvPr id="5123" name="Picture 3"/>
          <p:cNvPicPr>
            <a:picLocks noChangeAspect="1" noChangeArrowheads="1"/>
          </p:cNvPicPr>
          <p:nvPr/>
        </p:nvPicPr>
        <p:blipFill>
          <a:blip r:embed="rId3"/>
          <a:srcRect/>
          <a:stretch>
            <a:fillRect/>
          </a:stretch>
        </p:blipFill>
        <p:spPr bwMode="auto">
          <a:xfrm>
            <a:off x="9867899" y="5067301"/>
            <a:ext cx="2033023" cy="1163638"/>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l"/>
            <a:r>
              <a:rPr lang="pl-PL" dirty="0">
                <a:solidFill>
                  <a:srgbClr val="FF0000"/>
                </a:solidFill>
              </a:rPr>
              <a:t>	odmrożenie</a:t>
            </a:r>
          </a:p>
        </p:txBody>
      </p:sp>
      <p:sp>
        <p:nvSpPr>
          <p:cNvPr id="3" name="Symbol zastępczy zawartości 2"/>
          <p:cNvSpPr>
            <a:spLocks noGrp="1"/>
          </p:cNvSpPr>
          <p:nvPr>
            <p:ph idx="1"/>
          </p:nvPr>
        </p:nvSpPr>
        <p:spPr/>
        <p:txBody>
          <a:bodyPr>
            <a:normAutofit fontScale="77500" lnSpcReduction="20000"/>
          </a:bodyPr>
          <a:lstStyle/>
          <a:p>
            <a:pPr algn="just">
              <a:lnSpc>
                <a:spcPct val="160000"/>
              </a:lnSpc>
              <a:buNone/>
            </a:pPr>
            <a:r>
              <a:rPr lang="pl-PL" dirty="0">
                <a:solidFill>
                  <a:schemeClr val="tx1"/>
                </a:solidFill>
              </a:rPr>
              <a:t>	Uszkodzenie skóry i tkanek pod nią leżących, wywołane działaniem niskiej temperatury. Najczęściej narażone miejsca to: dłonie, stopy, małżowiny uszne, policzki, nos.</a:t>
            </a:r>
          </a:p>
          <a:p>
            <a:pPr algn="just">
              <a:lnSpc>
                <a:spcPct val="160000"/>
              </a:lnSpc>
              <a:buNone/>
            </a:pPr>
            <a:r>
              <a:rPr lang="pl-PL" dirty="0">
                <a:solidFill>
                  <a:schemeClr val="tx1"/>
                </a:solidFill>
              </a:rPr>
              <a:t>	Głębokość odmrożenia:</a:t>
            </a:r>
          </a:p>
          <a:p>
            <a:pPr lvl="1" algn="just">
              <a:lnSpc>
                <a:spcPct val="160000"/>
              </a:lnSpc>
              <a:buFont typeface="Wingdings" pitchFamily="2" charset="2"/>
              <a:buChar char="Ø"/>
            </a:pPr>
            <a:r>
              <a:rPr lang="pl-PL" dirty="0">
                <a:solidFill>
                  <a:schemeClr val="tx1"/>
                </a:solidFill>
                <a:latin typeface="Times New Roman" pitchFamily="18" charset="0"/>
                <a:cs typeface="Times New Roman" pitchFamily="18" charset="0"/>
              </a:rPr>
              <a:t>Iº </a:t>
            </a:r>
            <a:r>
              <a:rPr lang="pl-PL" dirty="0">
                <a:solidFill>
                  <a:schemeClr val="tx1"/>
                </a:solidFill>
              </a:rPr>
              <a:t>- zaczerwienienie skóry, można zaobserwować biały lub żółty obszar uszkodzonej tkanki,</a:t>
            </a:r>
          </a:p>
          <a:p>
            <a:pPr lvl="1" algn="just">
              <a:lnSpc>
                <a:spcPct val="160000"/>
              </a:lnSpc>
              <a:buFont typeface="Wingdings" pitchFamily="2" charset="2"/>
              <a:buChar char="Ø"/>
            </a:pPr>
            <a:r>
              <a:rPr lang="pl-PL" dirty="0">
                <a:solidFill>
                  <a:schemeClr val="tx1"/>
                </a:solidFill>
                <a:latin typeface="Times New Roman" pitchFamily="18" charset="0"/>
                <a:cs typeface="Times New Roman" pitchFamily="18" charset="0"/>
              </a:rPr>
              <a:t>IIº </a:t>
            </a:r>
            <a:r>
              <a:rPr lang="pl-PL" dirty="0">
                <a:solidFill>
                  <a:schemeClr val="tx1"/>
                </a:solidFill>
              </a:rPr>
              <a:t>- skóra obrzęknięta, wypełnione pęcherze płynem surowiczym,</a:t>
            </a:r>
          </a:p>
          <a:p>
            <a:pPr lvl="1" algn="just">
              <a:lnSpc>
                <a:spcPct val="160000"/>
              </a:lnSpc>
              <a:buFont typeface="Wingdings" pitchFamily="2" charset="2"/>
              <a:buChar char="Ø"/>
            </a:pPr>
            <a:r>
              <a:rPr lang="pl-PL" dirty="0">
                <a:solidFill>
                  <a:schemeClr val="tx1"/>
                </a:solidFill>
                <a:latin typeface="Times New Roman" pitchFamily="18" charset="0"/>
                <a:cs typeface="Times New Roman" pitchFamily="18" charset="0"/>
              </a:rPr>
              <a:t>IIIº</a:t>
            </a:r>
            <a:r>
              <a:rPr lang="pl-PL" dirty="0">
                <a:solidFill>
                  <a:schemeClr val="tx1"/>
                </a:solidFill>
              </a:rPr>
              <a:t> - pęcherze zawierają purpurową treść lub podbarwioną krwią,</a:t>
            </a:r>
          </a:p>
          <a:p>
            <a:pPr lvl="1" algn="just">
              <a:lnSpc>
                <a:spcPct val="160000"/>
              </a:lnSpc>
              <a:buFont typeface="Wingdings" pitchFamily="2" charset="2"/>
              <a:buChar char="Ø"/>
            </a:pPr>
            <a:r>
              <a:rPr lang="pl-PL" dirty="0">
                <a:solidFill>
                  <a:schemeClr val="tx1"/>
                </a:solidFill>
                <a:latin typeface="Times New Roman" pitchFamily="18" charset="0"/>
                <a:cs typeface="Times New Roman" pitchFamily="18" charset="0"/>
              </a:rPr>
              <a:t>IVº</a:t>
            </a:r>
            <a:r>
              <a:rPr lang="pl-PL" dirty="0">
                <a:solidFill>
                  <a:schemeClr val="tx1"/>
                </a:solidFill>
              </a:rPr>
              <a:t> - obejmuje </a:t>
            </a:r>
            <a:r>
              <a:rPr lang="pl-PL" dirty="0">
                <a:solidFill>
                  <a:schemeClr val="bg1"/>
                </a:solidFill>
              </a:rPr>
              <a:t>tkankę podskórną, kości, mięśnie, prowadzi do mumifikacji palców lub kończyn.</a:t>
            </a:r>
          </a:p>
        </p:txBody>
      </p:sp>
      <p:pic>
        <p:nvPicPr>
          <p:cNvPr id="6147" name="Picture 3"/>
          <p:cNvPicPr>
            <a:picLocks noChangeAspect="1" noChangeArrowheads="1"/>
          </p:cNvPicPr>
          <p:nvPr/>
        </p:nvPicPr>
        <p:blipFill>
          <a:blip r:embed="rId2"/>
          <a:srcRect/>
          <a:stretch>
            <a:fillRect/>
          </a:stretch>
        </p:blipFill>
        <p:spPr bwMode="auto">
          <a:xfrm>
            <a:off x="8872538" y="657225"/>
            <a:ext cx="2295525" cy="127635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just"/>
            <a:r>
              <a:rPr lang="pl-PL" dirty="0">
                <a:solidFill>
                  <a:srgbClr val="FF0000"/>
                </a:solidFill>
              </a:rPr>
              <a:t>Odmrożenia-pierwsza pomoc</a:t>
            </a:r>
          </a:p>
        </p:txBody>
      </p:sp>
      <p:sp>
        <p:nvSpPr>
          <p:cNvPr id="3" name="Symbol zastępczy zawartości 2"/>
          <p:cNvSpPr>
            <a:spLocks noGrp="1"/>
          </p:cNvSpPr>
          <p:nvPr>
            <p:ph idx="1"/>
          </p:nvPr>
        </p:nvSpPr>
        <p:spPr/>
        <p:txBody>
          <a:bodyPr>
            <a:normAutofit fontScale="25000" lnSpcReduction="20000"/>
          </a:bodyPr>
          <a:lstStyle/>
          <a:p>
            <a:pPr>
              <a:lnSpc>
                <a:spcPct val="120000"/>
              </a:lnSpc>
              <a:buFont typeface="Wingdings" pitchFamily="2" charset="2"/>
              <a:buChar char="Ø"/>
            </a:pPr>
            <a:r>
              <a:rPr lang="pl-PL" sz="8000" dirty="0">
                <a:solidFill>
                  <a:schemeClr val="tx1"/>
                </a:solidFill>
              </a:rPr>
              <a:t>Osobę poszkodowaną przenieść w suche i ciepłe miejsce,</a:t>
            </a:r>
          </a:p>
          <a:p>
            <a:pPr>
              <a:lnSpc>
                <a:spcPct val="120000"/>
              </a:lnSpc>
              <a:buFont typeface="Wingdings" pitchFamily="2" charset="2"/>
              <a:buChar char="Ø"/>
            </a:pPr>
            <a:r>
              <a:rPr lang="pl-PL" sz="8000" dirty="0">
                <a:solidFill>
                  <a:schemeClr val="tx1"/>
                </a:solidFill>
              </a:rPr>
              <a:t>Rozluźnić ubranie uciskające obrzęknięte miejsca, ściągnąć przemoczoną i zmrożoną odzież, </a:t>
            </a:r>
          </a:p>
          <a:p>
            <a:pPr>
              <a:lnSpc>
                <a:spcPct val="120000"/>
              </a:lnSpc>
              <a:buFont typeface="Wingdings" pitchFamily="2" charset="2"/>
              <a:buChar char="Ø"/>
            </a:pPr>
            <a:r>
              <a:rPr lang="pl-PL" sz="8000" dirty="0">
                <a:solidFill>
                  <a:schemeClr val="tx1"/>
                </a:solidFill>
              </a:rPr>
              <a:t>Nie wolno nacierać odmrożonych miejsc śniegiem lub alkoholem,</a:t>
            </a:r>
          </a:p>
          <a:p>
            <a:pPr>
              <a:lnSpc>
                <a:spcPct val="120000"/>
              </a:lnSpc>
              <a:buFont typeface="Wingdings" pitchFamily="2" charset="2"/>
              <a:buChar char="Ø"/>
            </a:pPr>
            <a:r>
              <a:rPr lang="pl-PL" sz="8000" dirty="0">
                <a:solidFill>
                  <a:schemeClr val="tx1"/>
                </a:solidFill>
              </a:rPr>
              <a:t>Można podać ciepły mocno osłodzony napój,</a:t>
            </a:r>
          </a:p>
          <a:p>
            <a:pPr>
              <a:lnSpc>
                <a:spcPct val="120000"/>
              </a:lnSpc>
              <a:buFont typeface="Wingdings" pitchFamily="2" charset="2"/>
              <a:buChar char="Ø"/>
            </a:pPr>
            <a:r>
              <a:rPr lang="pl-PL" sz="8000" dirty="0">
                <a:solidFill>
                  <a:schemeClr val="tx1"/>
                </a:solidFill>
              </a:rPr>
              <a:t>Nie wolno podawać alkoholu, ani pozwolić na palenie,</a:t>
            </a:r>
          </a:p>
          <a:p>
            <a:pPr>
              <a:lnSpc>
                <a:spcPct val="120000"/>
              </a:lnSpc>
              <a:buFont typeface="Wingdings" pitchFamily="2" charset="2"/>
              <a:buChar char="Ø"/>
            </a:pPr>
            <a:r>
              <a:rPr lang="pl-PL" sz="8000" dirty="0">
                <a:solidFill>
                  <a:schemeClr val="tx1"/>
                </a:solidFill>
              </a:rPr>
              <a:t>Nie wolno przebijać pęcherzy, założyć suchy luźny opatrunek,</a:t>
            </a:r>
          </a:p>
          <a:p>
            <a:pPr>
              <a:lnSpc>
                <a:spcPct val="120000"/>
              </a:lnSpc>
              <a:buFont typeface="Wingdings" pitchFamily="2" charset="2"/>
              <a:buChar char="Ø"/>
            </a:pPr>
            <a:r>
              <a:rPr lang="pl-PL" sz="8000" dirty="0">
                <a:solidFill>
                  <a:schemeClr val="tx1"/>
                </a:solidFill>
              </a:rPr>
              <a:t>Wezwać służby ratunkowe,</a:t>
            </a:r>
          </a:p>
          <a:p>
            <a:pPr>
              <a:lnSpc>
                <a:spcPct val="120000"/>
              </a:lnSpc>
              <a:buFont typeface="Wingdings" pitchFamily="2" charset="2"/>
              <a:buChar char="Ø"/>
            </a:pPr>
            <a:r>
              <a:rPr lang="pl-PL" sz="8000" dirty="0">
                <a:solidFill>
                  <a:schemeClr val="tx1"/>
                </a:solidFill>
              </a:rPr>
              <a:t>Osoby  z odmrożeniami nie zależnie od stopnia odmrożenia </a:t>
            </a:r>
            <a:r>
              <a:rPr lang="pl-PL" sz="8000" dirty="0">
                <a:solidFill>
                  <a:schemeClr val="tx1"/>
                </a:solidFill>
                <a:cs typeface="Times New Roman" pitchFamily="18" charset="0"/>
              </a:rPr>
              <a:t>powinny się znaleźć pod opieką lekarza.</a:t>
            </a:r>
          </a:p>
          <a:p>
            <a:pPr>
              <a:lnSpc>
                <a:spcPct val="120000"/>
              </a:lnSpc>
              <a:buFont typeface="Wingdings" pitchFamily="2" charset="2"/>
              <a:buChar char="Ø"/>
            </a:pPr>
            <a:endParaRPr lang="pl-PL" dirty="0">
              <a:solidFill>
                <a:schemeClr val="tx1"/>
              </a:solidFill>
              <a:cs typeface="Times New Roman" pitchFamily="18" charset="0"/>
            </a:endParaRPr>
          </a:p>
          <a:p>
            <a:pPr>
              <a:lnSpc>
                <a:spcPct val="120000"/>
              </a:lnSpc>
              <a:buFont typeface="Wingdings" pitchFamily="2" charset="2"/>
              <a:buChar char="Ø"/>
            </a:pPr>
            <a:endParaRPr lang="pl-PL" dirty="0">
              <a:solidFill>
                <a:schemeClr val="tx1"/>
              </a:solidFill>
              <a:cs typeface="Times New Roman" pitchFamily="18" charset="0"/>
            </a:endParaRPr>
          </a:p>
          <a:p>
            <a:pPr>
              <a:lnSpc>
                <a:spcPct val="120000"/>
              </a:lnSpc>
              <a:buFont typeface="Wingdings" pitchFamily="2" charset="2"/>
              <a:buChar char="Ø"/>
            </a:pPr>
            <a:endParaRPr lang="pl-PL" dirty="0">
              <a:solidFill>
                <a:schemeClr val="tx1"/>
              </a:solidFill>
              <a:cs typeface="Times New Roman" pitchFamily="18" charset="0"/>
            </a:endParaRPr>
          </a:p>
          <a:p>
            <a:pPr>
              <a:buFont typeface="Wingdings" pitchFamily="2" charset="2"/>
              <a:buChar char="Ø"/>
            </a:pPr>
            <a:endParaRPr lang="pl-PL" dirty="0">
              <a:solidFill>
                <a:schemeClr val="tx1"/>
              </a:solidFill>
            </a:endParaRPr>
          </a:p>
          <a:p>
            <a:pPr>
              <a:buFont typeface="Wingdings" pitchFamily="2" charset="2"/>
              <a:buChar char="Ø"/>
            </a:pPr>
            <a:endParaRPr lang="pl-PL" dirty="0">
              <a:solidFill>
                <a:schemeClr val="tx1"/>
              </a:solidFill>
            </a:endParaRPr>
          </a:p>
          <a:p>
            <a:pPr>
              <a:buFont typeface="Wingdings" pitchFamily="2" charset="2"/>
              <a:buChar char="Ø"/>
            </a:pPr>
            <a:endParaRPr lang="pl-PL" dirty="0">
              <a:solidFill>
                <a:schemeClr val="tx1"/>
              </a:solidFill>
            </a:endParaRPr>
          </a:p>
          <a:p>
            <a:pPr>
              <a:buFont typeface="Wingdings" pitchFamily="2" charset="2"/>
              <a:buChar char="Ø"/>
            </a:pPr>
            <a:endParaRPr lang="pl-PL" dirty="0">
              <a:solidFill>
                <a:schemeClr val="tx1"/>
              </a:solidFill>
            </a:endParaRPr>
          </a:p>
          <a:p>
            <a:pPr>
              <a:buFont typeface="Wingdings" pitchFamily="2" charset="2"/>
              <a:buChar char="Ø"/>
            </a:pPr>
            <a:endParaRPr lang="pl-PL" dirty="0">
              <a:solidFill>
                <a:schemeClr val="tx1"/>
              </a:solidFill>
            </a:endParaRPr>
          </a:p>
          <a:p>
            <a:pPr>
              <a:buNone/>
            </a:pPr>
            <a:r>
              <a:rPr lang="pl-PL" dirty="0">
                <a:solidFill>
                  <a:schemeClr val="tx1"/>
                </a:solidFill>
              </a:rPr>
              <a:t> </a:t>
            </a:r>
          </a:p>
        </p:txBody>
      </p:sp>
      <p:pic>
        <p:nvPicPr>
          <p:cNvPr id="7170" name="Picture 2"/>
          <p:cNvPicPr>
            <a:picLocks noChangeAspect="1" noChangeArrowheads="1"/>
          </p:cNvPicPr>
          <p:nvPr/>
        </p:nvPicPr>
        <p:blipFill>
          <a:blip r:embed="rId2"/>
          <a:srcRect/>
          <a:stretch>
            <a:fillRect/>
          </a:stretch>
        </p:blipFill>
        <p:spPr bwMode="auto">
          <a:xfrm>
            <a:off x="8326853" y="1095902"/>
            <a:ext cx="1076325" cy="1076325"/>
          </a:xfrm>
          <a:prstGeom prst="rect">
            <a:avLst/>
          </a:prstGeom>
          <a:noFill/>
          <a:ln w="9525">
            <a:noFill/>
            <a:miter lim="800000"/>
            <a:headEnd/>
            <a:tailEnd/>
          </a:ln>
        </p:spPr>
      </p:pic>
      <p:pic>
        <p:nvPicPr>
          <p:cNvPr id="7171" name="Picture 3"/>
          <p:cNvPicPr>
            <a:picLocks noChangeAspect="1" noChangeArrowheads="1"/>
          </p:cNvPicPr>
          <p:nvPr/>
        </p:nvPicPr>
        <p:blipFill>
          <a:blip r:embed="rId3"/>
          <a:srcRect/>
          <a:stretch>
            <a:fillRect/>
          </a:stretch>
        </p:blipFill>
        <p:spPr bwMode="auto">
          <a:xfrm>
            <a:off x="9820272" y="1089158"/>
            <a:ext cx="1076325" cy="1196841"/>
          </a:xfrm>
          <a:prstGeom prst="rect">
            <a:avLst/>
          </a:prstGeom>
          <a:noFill/>
          <a:ln w="9525">
            <a:noFill/>
            <a:miter lim="800000"/>
            <a:headEnd/>
            <a:tailEnd/>
          </a:ln>
        </p:spPr>
      </p:pic>
      <p:pic>
        <p:nvPicPr>
          <p:cNvPr id="7172" name="Picture 4"/>
          <p:cNvPicPr>
            <a:picLocks noChangeAspect="1" noChangeArrowheads="1"/>
          </p:cNvPicPr>
          <p:nvPr/>
        </p:nvPicPr>
        <p:blipFill>
          <a:blip r:embed="rId4"/>
          <a:srcRect/>
          <a:stretch>
            <a:fillRect/>
          </a:stretch>
        </p:blipFill>
        <p:spPr bwMode="auto">
          <a:xfrm>
            <a:off x="8513732" y="3865855"/>
            <a:ext cx="1076325" cy="107632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solidFill>
                  <a:srgbClr val="FF0000"/>
                </a:solidFill>
              </a:rPr>
              <a:t>wstrząs</a:t>
            </a:r>
          </a:p>
        </p:txBody>
      </p:sp>
      <p:sp>
        <p:nvSpPr>
          <p:cNvPr id="3" name="Symbol zastępczy zawartości 2"/>
          <p:cNvSpPr>
            <a:spLocks noGrp="1"/>
          </p:cNvSpPr>
          <p:nvPr>
            <p:ph idx="1"/>
          </p:nvPr>
        </p:nvSpPr>
        <p:spPr/>
        <p:txBody>
          <a:bodyPr>
            <a:normAutofit fontScale="92500" lnSpcReduction="20000"/>
          </a:bodyPr>
          <a:lstStyle/>
          <a:p>
            <a:pPr algn="just">
              <a:buNone/>
            </a:pPr>
            <a:r>
              <a:rPr lang="pl-PL" dirty="0"/>
              <a:t>	Wstrząs to ogólne określenie ostrej niewydolności krążenia. Podczas wstrząsu dochodzi do dysproporcji pomiędzy zapotrzebowaniem na tlen wraz z substancjami odżywczymi , a jego dostarczanej ilości do komórek organizmu. </a:t>
            </a:r>
          </a:p>
          <a:p>
            <a:pPr algn="just">
              <a:buNone/>
            </a:pPr>
            <a:r>
              <a:rPr lang="pl-PL" dirty="0"/>
              <a:t>	Rodzaje wstrząsu:</a:t>
            </a:r>
          </a:p>
          <a:p>
            <a:pPr lvl="1" algn="just">
              <a:buFont typeface="Wingdings" pitchFamily="2" charset="2"/>
              <a:buChar char="Ø"/>
            </a:pPr>
            <a:r>
              <a:rPr lang="pl-PL" dirty="0"/>
              <a:t>Hipowolemiczny,</a:t>
            </a:r>
          </a:p>
          <a:p>
            <a:pPr lvl="1" algn="just">
              <a:buFont typeface="Wingdings" pitchFamily="2" charset="2"/>
              <a:buChar char="Ø"/>
            </a:pPr>
            <a:r>
              <a:rPr lang="pl-PL" dirty="0"/>
              <a:t>Kardiogenny,</a:t>
            </a:r>
          </a:p>
          <a:p>
            <a:pPr lvl="1" algn="just">
              <a:buFont typeface="Wingdings" pitchFamily="2" charset="2"/>
              <a:buChar char="Ø"/>
            </a:pPr>
            <a:r>
              <a:rPr lang="pl-PL" dirty="0"/>
              <a:t>Anafilaktyczny,</a:t>
            </a:r>
          </a:p>
          <a:p>
            <a:pPr lvl="1" algn="just">
              <a:buFont typeface="Wingdings" pitchFamily="2" charset="2"/>
              <a:buChar char="Ø"/>
            </a:pPr>
            <a:r>
              <a:rPr lang="pl-PL" dirty="0"/>
              <a:t>Neurogenny,</a:t>
            </a:r>
          </a:p>
          <a:p>
            <a:pPr lvl="1" algn="just">
              <a:buFont typeface="Wingdings" pitchFamily="2" charset="2"/>
              <a:buChar char="Ø"/>
            </a:pPr>
            <a:r>
              <a:rPr lang="pl-PL" dirty="0"/>
              <a:t>Septyczny</a:t>
            </a:r>
          </a:p>
          <a:p>
            <a:pPr lvl="1" algn="just">
              <a:buFont typeface="Wingdings" pitchFamily="2" charset="2"/>
              <a:buChar char="Ø"/>
            </a:pPr>
            <a:endParaRPr lang="pl-P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526988" y="520700"/>
            <a:ext cx="8610600" cy="1293028"/>
          </a:xfrm>
        </p:spPr>
        <p:txBody>
          <a:bodyPr/>
          <a:lstStyle/>
          <a:p>
            <a:pPr algn="l"/>
            <a:r>
              <a:rPr lang="pl-PL" dirty="0"/>
              <a:t>			</a:t>
            </a:r>
            <a:r>
              <a:rPr lang="pl-PL" dirty="0">
                <a:solidFill>
                  <a:srgbClr val="FF0000"/>
                </a:solidFill>
              </a:rPr>
              <a:t>         Cel </a:t>
            </a:r>
          </a:p>
        </p:txBody>
      </p:sp>
      <p:sp>
        <p:nvSpPr>
          <p:cNvPr id="4" name="Symbol zastępczy zawartości 3"/>
          <p:cNvSpPr>
            <a:spLocks noGrp="1"/>
          </p:cNvSpPr>
          <p:nvPr>
            <p:ph sz="half" idx="1"/>
          </p:nvPr>
        </p:nvSpPr>
        <p:spPr>
          <a:xfrm>
            <a:off x="673100" y="3265675"/>
            <a:ext cx="5334000" cy="4024125"/>
          </a:xfrm>
        </p:spPr>
        <p:txBody>
          <a:bodyPr/>
          <a:lstStyle/>
          <a:p>
            <a:pPr algn="ctr">
              <a:buNone/>
            </a:pPr>
            <a:r>
              <a:rPr lang="pl-PL" dirty="0"/>
              <a:t>	</a:t>
            </a:r>
          </a:p>
          <a:p>
            <a:pPr algn="ctr">
              <a:buNone/>
            </a:pPr>
            <a:endParaRPr lang="pl-PL" dirty="0"/>
          </a:p>
          <a:p>
            <a:pPr algn="ctr">
              <a:buNone/>
            </a:pPr>
            <a:endParaRPr lang="pl-PL" dirty="0"/>
          </a:p>
          <a:p>
            <a:pPr algn="ctr">
              <a:buNone/>
            </a:pPr>
            <a:r>
              <a:rPr lang="pl-PL" dirty="0"/>
              <a:t>Rozpoznanie stanu zagrożenia zdrowia, życia (przyczyny, objawy)</a:t>
            </a:r>
          </a:p>
        </p:txBody>
      </p:sp>
      <p:sp>
        <p:nvSpPr>
          <p:cNvPr id="5" name="Symbol zastępczy zawartości 4"/>
          <p:cNvSpPr>
            <a:spLocks noGrp="1"/>
          </p:cNvSpPr>
          <p:nvPr>
            <p:ph sz="half" idx="2"/>
          </p:nvPr>
        </p:nvSpPr>
        <p:spPr>
          <a:xfrm>
            <a:off x="6184900" y="3176775"/>
            <a:ext cx="5334000" cy="4024125"/>
          </a:xfrm>
        </p:spPr>
        <p:txBody>
          <a:bodyPr/>
          <a:lstStyle/>
          <a:p>
            <a:pPr algn="ctr">
              <a:buNone/>
            </a:pPr>
            <a:endParaRPr lang="pl-PL" dirty="0"/>
          </a:p>
          <a:p>
            <a:pPr algn="ctr">
              <a:buNone/>
            </a:pPr>
            <a:endParaRPr lang="pl-PL" dirty="0"/>
          </a:p>
          <a:p>
            <a:pPr algn="ctr">
              <a:buNone/>
            </a:pPr>
            <a:endParaRPr lang="pl-PL" dirty="0"/>
          </a:p>
          <a:p>
            <a:pPr algn="ctr">
              <a:buNone/>
            </a:pPr>
            <a:r>
              <a:rPr lang="pl-PL" dirty="0"/>
              <a:t>Pierwsza pomoc</a:t>
            </a:r>
          </a:p>
          <a:p>
            <a:pPr algn="ctr">
              <a:buNone/>
            </a:pPr>
            <a:r>
              <a:rPr lang="pl-PL" dirty="0"/>
              <a:t>postępowanie ratunkowe</a:t>
            </a:r>
          </a:p>
        </p:txBody>
      </p:sp>
      <p:cxnSp>
        <p:nvCxnSpPr>
          <p:cNvPr id="7" name="Łącznik prosty ze strzałką 6"/>
          <p:cNvCxnSpPr/>
          <p:nvPr/>
        </p:nvCxnSpPr>
        <p:spPr>
          <a:xfrm>
            <a:off x="7452659" y="3333376"/>
            <a:ext cx="1425388" cy="8471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Łącznik prosty ze strzałką 8"/>
          <p:cNvCxnSpPr/>
          <p:nvPr/>
        </p:nvCxnSpPr>
        <p:spPr>
          <a:xfrm flipH="1">
            <a:off x="3208618" y="3331135"/>
            <a:ext cx="1277470" cy="9278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srcRect/>
          <a:stretch>
            <a:fillRect/>
          </a:stretch>
        </p:blipFill>
        <p:spPr bwMode="auto">
          <a:xfrm>
            <a:off x="4518025" y="1700213"/>
            <a:ext cx="2952750" cy="1628775"/>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l"/>
            <a:r>
              <a:rPr lang="pl-PL" dirty="0"/>
              <a:t>		</a:t>
            </a:r>
            <a:r>
              <a:rPr lang="pl-PL" dirty="0">
                <a:solidFill>
                  <a:srgbClr val="FF0000"/>
                </a:solidFill>
              </a:rPr>
              <a:t>Wstrząs	</a:t>
            </a:r>
          </a:p>
        </p:txBody>
      </p:sp>
      <p:sp>
        <p:nvSpPr>
          <p:cNvPr id="3" name="Symbol zastępczy zawartości 2"/>
          <p:cNvSpPr>
            <a:spLocks noGrp="1"/>
          </p:cNvSpPr>
          <p:nvPr>
            <p:ph idx="1"/>
          </p:nvPr>
        </p:nvSpPr>
        <p:spPr/>
        <p:txBody>
          <a:bodyPr>
            <a:normAutofit fontScale="25000" lnSpcReduction="20000"/>
          </a:bodyPr>
          <a:lstStyle/>
          <a:p>
            <a:pPr>
              <a:lnSpc>
                <a:spcPct val="150000"/>
              </a:lnSpc>
              <a:buNone/>
            </a:pPr>
            <a:r>
              <a:rPr lang="pl-PL" sz="5600" dirty="0">
                <a:latin typeface="Times New Roman" panose="02020603050405020304" pitchFamily="18" charset="0"/>
                <a:cs typeface="Times New Roman" panose="02020603050405020304" pitchFamily="18" charset="0"/>
              </a:rPr>
              <a:t>	Każdy rodzaj wstrząsu wyróżnia się typowymi dla siebie objawami. Jednak na ogólne objawy składają się:</a:t>
            </a:r>
          </a:p>
          <a:p>
            <a:pPr lvl="1" fontAlgn="base">
              <a:lnSpc>
                <a:spcPct val="150000"/>
              </a:lnSpc>
              <a:buFont typeface="Wingdings" pitchFamily="2" charset="2"/>
              <a:buChar char="Ø"/>
            </a:pPr>
            <a:r>
              <a:rPr lang="pl-PL" sz="5600" dirty="0">
                <a:latin typeface="Times New Roman" panose="02020603050405020304" pitchFamily="18" charset="0"/>
                <a:cs typeface="Times New Roman" panose="02020603050405020304" pitchFamily="18" charset="0"/>
              </a:rPr>
              <a:t>Ogólne wrażenie chory cierpiący, osłabiony,</a:t>
            </a:r>
          </a:p>
          <a:p>
            <a:pPr lvl="1" fontAlgn="base">
              <a:lnSpc>
                <a:spcPct val="150000"/>
              </a:lnSpc>
              <a:buFont typeface="Wingdings" pitchFamily="2" charset="2"/>
              <a:buChar char="Ø"/>
            </a:pPr>
            <a:r>
              <a:rPr lang="pl-PL" sz="5600" dirty="0">
                <a:latin typeface="Times New Roman" panose="02020603050405020304" pitchFamily="18" charset="0"/>
                <a:cs typeface="Times New Roman" panose="02020603050405020304" pitchFamily="18" charset="0"/>
              </a:rPr>
              <a:t>Skóra twarzy blada zlana zimnym lepkim potem,</a:t>
            </a:r>
          </a:p>
          <a:p>
            <a:pPr lvl="1" fontAlgn="base">
              <a:lnSpc>
                <a:spcPct val="150000"/>
              </a:lnSpc>
              <a:buFont typeface="Wingdings" pitchFamily="2" charset="2"/>
              <a:buChar char="Ø"/>
            </a:pPr>
            <a:r>
              <a:rPr lang="pl-PL" sz="5600" dirty="0">
                <a:latin typeface="Times New Roman" panose="02020603050405020304" pitchFamily="18" charset="0"/>
                <a:cs typeface="Times New Roman" panose="02020603050405020304" pitchFamily="18" charset="0"/>
              </a:rPr>
              <a:t>Splątanie,</a:t>
            </a:r>
          </a:p>
          <a:p>
            <a:pPr lvl="1" fontAlgn="base">
              <a:lnSpc>
                <a:spcPct val="150000"/>
              </a:lnSpc>
              <a:buFont typeface="Wingdings" pitchFamily="2" charset="2"/>
              <a:buChar char="Ø"/>
            </a:pPr>
            <a:r>
              <a:rPr lang="pl-PL" sz="5600" dirty="0">
                <a:latin typeface="Times New Roman" panose="02020603050405020304" pitchFamily="18" charset="0"/>
                <a:cs typeface="Times New Roman" panose="02020603050405020304" pitchFamily="18" charset="0"/>
              </a:rPr>
              <a:t>Wzmożone pragnienie,  nudności, wymioty,</a:t>
            </a:r>
          </a:p>
          <a:p>
            <a:pPr lvl="1" fontAlgn="base">
              <a:lnSpc>
                <a:spcPct val="150000"/>
              </a:lnSpc>
              <a:buFont typeface="Wingdings" pitchFamily="2" charset="2"/>
              <a:buChar char="Ø"/>
            </a:pPr>
            <a:r>
              <a:rPr lang="pl-PL" sz="5600" dirty="0">
                <a:latin typeface="Times New Roman" panose="02020603050405020304" pitchFamily="18" charset="0"/>
                <a:cs typeface="Times New Roman" panose="02020603050405020304" pitchFamily="18" charset="0"/>
              </a:rPr>
              <a:t>Ponad 100 uderzeń serca/min.,</a:t>
            </a:r>
          </a:p>
          <a:p>
            <a:pPr lvl="1" fontAlgn="base">
              <a:lnSpc>
                <a:spcPct val="150000"/>
              </a:lnSpc>
              <a:buFont typeface="Wingdings" pitchFamily="2" charset="2"/>
              <a:buChar char="Ø"/>
            </a:pPr>
            <a:r>
              <a:rPr lang="pl-PL" sz="5600" dirty="0">
                <a:latin typeface="Times New Roman" panose="02020603050405020304" pitchFamily="18" charset="0"/>
                <a:cs typeface="Times New Roman" panose="02020603050405020304" pitchFamily="18" charset="0"/>
              </a:rPr>
              <a:t>Dreszcze,</a:t>
            </a:r>
          </a:p>
          <a:p>
            <a:pPr lvl="1" fontAlgn="base">
              <a:lnSpc>
                <a:spcPct val="150000"/>
              </a:lnSpc>
              <a:buFont typeface="Wingdings" pitchFamily="2" charset="2"/>
              <a:buChar char="Ø"/>
            </a:pPr>
            <a:r>
              <a:rPr lang="pl-PL" sz="5600" dirty="0">
                <a:latin typeface="Times New Roman" panose="02020603050405020304" pitchFamily="18" charset="0"/>
                <a:cs typeface="Times New Roman" panose="02020603050405020304" pitchFamily="18" charset="0"/>
              </a:rPr>
              <a:t>Spłycenie i przyspieszenie oddechu,</a:t>
            </a:r>
          </a:p>
          <a:p>
            <a:pPr lvl="1" fontAlgn="base">
              <a:lnSpc>
                <a:spcPct val="150000"/>
              </a:lnSpc>
              <a:buFont typeface="Wingdings" pitchFamily="2" charset="2"/>
              <a:buChar char="Ø"/>
            </a:pPr>
            <a:r>
              <a:rPr lang="pl-PL" sz="5600" dirty="0">
                <a:latin typeface="Times New Roman" panose="02020603050405020304" pitchFamily="18" charset="0"/>
                <a:cs typeface="Times New Roman" panose="02020603050405020304" pitchFamily="18" charset="0"/>
              </a:rPr>
              <a:t>Wydłużenie powrotu włośniczkowego &gt;2 s.</a:t>
            </a:r>
          </a:p>
          <a:p>
            <a:pPr>
              <a:buFont typeface="Wingdings" pitchFamily="2" charset="2"/>
              <a:buChar char="Ø"/>
            </a:pPr>
            <a:endParaRPr lang="pl-PL"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just"/>
            <a:r>
              <a:rPr lang="pl-PL" dirty="0">
                <a:solidFill>
                  <a:srgbClr val="FF0000"/>
                </a:solidFill>
              </a:rPr>
              <a:t>Wstrząs-pierwsza pomoc</a:t>
            </a:r>
          </a:p>
        </p:txBody>
      </p:sp>
      <p:sp>
        <p:nvSpPr>
          <p:cNvPr id="3" name="Symbol zastępczy zawartości 2"/>
          <p:cNvSpPr>
            <a:spLocks noGrp="1"/>
          </p:cNvSpPr>
          <p:nvPr>
            <p:ph idx="1"/>
          </p:nvPr>
        </p:nvSpPr>
        <p:spPr>
          <a:xfrm>
            <a:off x="870012" y="2556932"/>
            <a:ext cx="10026585" cy="3318936"/>
          </a:xfrm>
        </p:spPr>
        <p:txBody>
          <a:bodyPr>
            <a:noAutofit/>
          </a:bodyPr>
          <a:lstStyle/>
          <a:p>
            <a:pPr>
              <a:lnSpc>
                <a:spcPct val="120000"/>
              </a:lnSpc>
              <a:buFont typeface="Wingdings" pitchFamily="2" charset="2"/>
              <a:buChar char="Ø"/>
            </a:pPr>
            <a:r>
              <a:rPr lang="pl-PL" sz="1400" dirty="0">
                <a:latin typeface="Times New Roman" panose="02020603050405020304" pitchFamily="18" charset="0"/>
                <a:cs typeface="Times New Roman" panose="02020603050405020304" pitchFamily="18" charset="0"/>
              </a:rPr>
              <a:t>Bezpieczeństwo własne,</a:t>
            </a:r>
          </a:p>
          <a:p>
            <a:pPr>
              <a:lnSpc>
                <a:spcPct val="120000"/>
              </a:lnSpc>
              <a:buFont typeface="Wingdings" pitchFamily="2" charset="2"/>
              <a:buChar char="Ø"/>
            </a:pPr>
            <a:r>
              <a:rPr lang="pl-PL" sz="1400" dirty="0">
                <a:latin typeface="Times New Roman" panose="02020603050405020304" pitchFamily="18" charset="0"/>
                <a:cs typeface="Times New Roman" panose="02020603050405020304" pitchFamily="18" charset="0"/>
              </a:rPr>
              <a:t>Wezwać służby ratunkowe,</a:t>
            </a:r>
          </a:p>
          <a:p>
            <a:pPr>
              <a:lnSpc>
                <a:spcPct val="120000"/>
              </a:lnSpc>
              <a:buFont typeface="Wingdings" pitchFamily="2" charset="2"/>
              <a:buChar char="Ø"/>
            </a:pPr>
            <a:r>
              <a:rPr lang="pl-PL" sz="1400" dirty="0">
                <a:latin typeface="Times New Roman" panose="02020603050405020304" pitchFamily="18" charset="0"/>
                <a:cs typeface="Times New Roman" panose="02020603050405020304" pitchFamily="18" charset="0"/>
              </a:rPr>
              <a:t>Ułożenie poszkodowanego na wznak lub z uniesionymi nogami 30-40 cm powyżej serca  &lt; 7min w celu zapewnienia przejściowej poprawy parametrów życiowych. </a:t>
            </a:r>
            <a:r>
              <a:rPr lang="pl-PL" sz="1400" dirty="0">
                <a:solidFill>
                  <a:srgbClr val="FF0000"/>
                </a:solidFill>
                <a:latin typeface="Times New Roman" panose="02020603050405020304" pitchFamily="18" charset="0"/>
                <a:cs typeface="Times New Roman" panose="02020603050405020304" pitchFamily="18" charset="0"/>
              </a:rPr>
              <a:t>Uwaga!!! jeżeli wystąpiła duszność - wstrząs uczuleniowy, urazu głowy, miednicy pozycja na wznak.</a:t>
            </a:r>
          </a:p>
          <a:p>
            <a:pPr>
              <a:lnSpc>
                <a:spcPct val="120000"/>
              </a:lnSpc>
              <a:buFont typeface="Wingdings" pitchFamily="2" charset="2"/>
              <a:buChar char="Ø"/>
            </a:pPr>
            <a:r>
              <a:rPr lang="pl-PL" sz="1400" dirty="0">
                <a:latin typeface="Times New Roman" panose="02020603050405020304" pitchFamily="18" charset="0"/>
                <a:cs typeface="Times New Roman" panose="02020603050405020304" pitchFamily="18" charset="0"/>
              </a:rPr>
              <a:t>Pozycja pół siedząca wstrząs anafilaktyczny – uczuleniowy,</a:t>
            </a:r>
          </a:p>
          <a:p>
            <a:pPr>
              <a:lnSpc>
                <a:spcPct val="120000"/>
              </a:lnSpc>
              <a:buFont typeface="Wingdings" pitchFamily="2" charset="2"/>
              <a:buChar char="Ø"/>
            </a:pPr>
            <a:r>
              <a:rPr lang="pl-PL" sz="1400" dirty="0">
                <a:latin typeface="Times New Roman" panose="02020603050405020304" pitchFamily="18" charset="0"/>
                <a:cs typeface="Times New Roman" panose="02020603050405020304" pitchFamily="18" charset="0"/>
              </a:rPr>
              <a:t>Tamowanie krwotoków,</a:t>
            </a:r>
          </a:p>
          <a:p>
            <a:pPr>
              <a:lnSpc>
                <a:spcPct val="120000"/>
              </a:lnSpc>
              <a:buFont typeface="Wingdings" pitchFamily="2" charset="2"/>
              <a:buChar char="Ø"/>
            </a:pPr>
            <a:r>
              <a:rPr lang="pl-PL" sz="1400" dirty="0">
                <a:latin typeface="Times New Roman" panose="02020603050405020304" pitchFamily="18" charset="0"/>
                <a:cs typeface="Times New Roman" panose="02020603050405020304" pitchFamily="18" charset="0"/>
              </a:rPr>
              <a:t>Komfort termiczny-koc,</a:t>
            </a:r>
          </a:p>
          <a:p>
            <a:pPr>
              <a:lnSpc>
                <a:spcPct val="120000"/>
              </a:lnSpc>
              <a:buFont typeface="Wingdings" pitchFamily="2" charset="2"/>
              <a:buChar char="Ø"/>
            </a:pPr>
            <a:r>
              <a:rPr lang="pl-PL" sz="1400" dirty="0">
                <a:latin typeface="Times New Roman" panose="02020603050405020304" pitchFamily="18" charset="0"/>
                <a:cs typeface="Times New Roman" panose="02020603050405020304" pitchFamily="18" charset="0"/>
              </a:rPr>
              <a:t>Zapewnienie dopływu świeżego powietrza,</a:t>
            </a:r>
          </a:p>
          <a:p>
            <a:pPr>
              <a:lnSpc>
                <a:spcPct val="120000"/>
              </a:lnSpc>
              <a:buFont typeface="Wingdings" pitchFamily="2" charset="2"/>
              <a:buChar char="Ø"/>
            </a:pPr>
            <a:r>
              <a:rPr lang="pl-PL" sz="1400" dirty="0">
                <a:latin typeface="Times New Roman" panose="02020603050405020304" pitchFamily="18" charset="0"/>
                <a:cs typeface="Times New Roman" panose="02020603050405020304" pitchFamily="18" charset="0"/>
              </a:rPr>
              <a:t>Wsparcie psychiczne,</a:t>
            </a:r>
          </a:p>
          <a:p>
            <a:pPr>
              <a:lnSpc>
                <a:spcPct val="120000"/>
              </a:lnSpc>
              <a:buFont typeface="Wingdings" pitchFamily="2" charset="2"/>
              <a:buChar char="Ø"/>
            </a:pPr>
            <a:r>
              <a:rPr lang="pl-PL" sz="1400" dirty="0">
                <a:latin typeface="Times New Roman" panose="02020603050405020304" pitchFamily="18" charset="0"/>
                <a:cs typeface="Times New Roman" panose="02020603050405020304" pitchFamily="18" charset="0"/>
              </a:rPr>
              <a:t>Kontrola funkcji życiowych.</a:t>
            </a:r>
          </a:p>
        </p:txBody>
      </p:sp>
      <p:pic>
        <p:nvPicPr>
          <p:cNvPr id="8194" name="Picture 2"/>
          <p:cNvPicPr>
            <a:picLocks noChangeAspect="1" noChangeArrowheads="1"/>
          </p:cNvPicPr>
          <p:nvPr/>
        </p:nvPicPr>
        <p:blipFill>
          <a:blip r:embed="rId2"/>
          <a:srcRect/>
          <a:stretch>
            <a:fillRect/>
          </a:stretch>
        </p:blipFill>
        <p:spPr bwMode="auto">
          <a:xfrm>
            <a:off x="6416321" y="4278759"/>
            <a:ext cx="2714625" cy="139065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800000">
            <a:alpha val="0"/>
          </a:srgb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just"/>
            <a:r>
              <a:rPr lang="pl-PL" dirty="0">
                <a:solidFill>
                  <a:schemeClr val="tx1"/>
                </a:solidFill>
              </a:rPr>
              <a:t>	</a:t>
            </a:r>
            <a:r>
              <a:rPr lang="pl-PL" dirty="0">
                <a:solidFill>
                  <a:srgbClr val="FF0000"/>
                </a:solidFill>
              </a:rPr>
              <a:t>zawał serca</a:t>
            </a:r>
          </a:p>
        </p:txBody>
      </p:sp>
      <p:sp>
        <p:nvSpPr>
          <p:cNvPr id="3" name="Symbol zastępczy zawartości 2"/>
          <p:cNvSpPr>
            <a:spLocks noGrp="1"/>
          </p:cNvSpPr>
          <p:nvPr>
            <p:ph idx="1"/>
          </p:nvPr>
        </p:nvSpPr>
        <p:spPr/>
        <p:txBody>
          <a:bodyPr/>
          <a:lstStyle/>
          <a:p>
            <a:pPr algn="just">
              <a:lnSpc>
                <a:spcPct val="150000"/>
              </a:lnSpc>
              <a:buNone/>
            </a:pPr>
            <a:r>
              <a:rPr lang="pl-PL" dirty="0">
                <a:solidFill>
                  <a:schemeClr val="tx1"/>
                </a:solidFill>
              </a:rPr>
              <a:t>	Zawał serca następuje w momencie zamknięcia naczynia krwionośnego w sercu, przez co dopływ krwi jest przerwany i do mięśnia nie dociera tlen. Powoduje to martwicę odciętego fragmentu serca. Choroby serca są najczęstszymi przyczynami </a:t>
            </a:r>
            <a:r>
              <a:rPr lang="pl-PL" dirty="0">
                <a:solidFill>
                  <a:schemeClr val="bg1"/>
                </a:solidFill>
              </a:rPr>
              <a:t>zgonów w Polsce.</a:t>
            </a:r>
          </a:p>
        </p:txBody>
      </p:sp>
      <p:pic>
        <p:nvPicPr>
          <p:cNvPr id="9219" name="Picture 3"/>
          <p:cNvPicPr>
            <a:picLocks noChangeAspect="1" noChangeArrowheads="1"/>
          </p:cNvPicPr>
          <p:nvPr/>
        </p:nvPicPr>
        <p:blipFill>
          <a:blip r:embed="rId2"/>
          <a:srcRect/>
          <a:stretch>
            <a:fillRect/>
          </a:stretch>
        </p:blipFill>
        <p:spPr bwMode="auto">
          <a:xfrm>
            <a:off x="8807450" y="601663"/>
            <a:ext cx="1943100" cy="151447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just"/>
            <a:r>
              <a:rPr lang="pl-PL" dirty="0">
                <a:solidFill>
                  <a:schemeClr val="bg1"/>
                </a:solidFill>
              </a:rPr>
              <a:t>	</a:t>
            </a:r>
            <a:r>
              <a:rPr lang="pl-PL" dirty="0">
                <a:solidFill>
                  <a:srgbClr val="FF0000"/>
                </a:solidFill>
              </a:rPr>
              <a:t>zawał serca</a:t>
            </a:r>
          </a:p>
        </p:txBody>
      </p:sp>
      <p:sp>
        <p:nvSpPr>
          <p:cNvPr id="3" name="Symbol zastępczy zawartości 2"/>
          <p:cNvSpPr>
            <a:spLocks noGrp="1"/>
          </p:cNvSpPr>
          <p:nvPr>
            <p:ph idx="1"/>
          </p:nvPr>
        </p:nvSpPr>
        <p:spPr/>
        <p:txBody>
          <a:bodyPr>
            <a:normAutofit fontScale="25000" lnSpcReduction="20000"/>
          </a:bodyPr>
          <a:lstStyle/>
          <a:p>
            <a:pPr>
              <a:buNone/>
            </a:pPr>
            <a:r>
              <a:rPr lang="pl-PL" sz="5600" dirty="0">
                <a:solidFill>
                  <a:schemeClr val="tx1"/>
                </a:solidFill>
                <a:latin typeface="Times New Roman" panose="02020603050405020304" pitchFamily="18" charset="0"/>
                <a:cs typeface="Times New Roman" panose="02020603050405020304" pitchFamily="18" charset="0"/>
              </a:rPr>
              <a:t>Objawy:</a:t>
            </a:r>
          </a:p>
          <a:p>
            <a:pPr>
              <a:buFont typeface="Wingdings" pitchFamily="2" charset="2"/>
              <a:buChar char="Ø"/>
            </a:pPr>
            <a:r>
              <a:rPr lang="pl-PL" sz="5600" dirty="0">
                <a:solidFill>
                  <a:schemeClr val="tx1"/>
                </a:solidFill>
                <a:latin typeface="Times New Roman" panose="02020603050405020304" pitchFamily="18" charset="0"/>
                <a:cs typeface="Times New Roman" panose="02020603050405020304" pitchFamily="18" charset="0"/>
              </a:rPr>
              <a:t>Niepokój,</a:t>
            </a:r>
          </a:p>
          <a:p>
            <a:pPr>
              <a:buFont typeface="Wingdings" pitchFamily="2" charset="2"/>
              <a:buChar char="Ø"/>
            </a:pPr>
            <a:r>
              <a:rPr lang="pl-PL" sz="5600" dirty="0">
                <a:solidFill>
                  <a:schemeClr val="tx1"/>
                </a:solidFill>
                <a:latin typeface="Times New Roman" panose="02020603050405020304" pitchFamily="18" charset="0"/>
                <a:cs typeface="Times New Roman" panose="02020603050405020304" pitchFamily="18" charset="0"/>
              </a:rPr>
              <a:t>Ból w kl. piersiowej piekący, rozrywający, gniotący:</a:t>
            </a:r>
          </a:p>
          <a:p>
            <a:pPr lvl="1">
              <a:buFont typeface="Wingdings" pitchFamily="2" charset="2"/>
              <a:buChar char="ü"/>
            </a:pPr>
            <a:r>
              <a:rPr lang="pl-PL" sz="5600" dirty="0">
                <a:solidFill>
                  <a:schemeClr val="tx1"/>
                </a:solidFill>
                <a:latin typeface="Times New Roman" panose="02020603050405020304" pitchFamily="18" charset="0"/>
                <a:cs typeface="Times New Roman" panose="02020603050405020304" pitchFamily="18" charset="0"/>
              </a:rPr>
              <a:t>W okolicy kl. piersiowej,</a:t>
            </a:r>
          </a:p>
          <a:p>
            <a:pPr lvl="1">
              <a:buFont typeface="Wingdings" pitchFamily="2" charset="2"/>
              <a:buChar char="ü"/>
            </a:pPr>
            <a:r>
              <a:rPr lang="pl-PL" sz="5600" dirty="0">
                <a:solidFill>
                  <a:schemeClr val="tx1"/>
                </a:solidFill>
                <a:latin typeface="Times New Roman" panose="02020603050405020304" pitchFamily="18" charset="0"/>
                <a:cs typeface="Times New Roman" panose="02020603050405020304" pitchFamily="18" charset="0"/>
              </a:rPr>
              <a:t>Promieniujący do żuchw, lewej ręki, pleców - łopatki,</a:t>
            </a:r>
          </a:p>
          <a:p>
            <a:pPr lvl="1">
              <a:buFont typeface="Wingdings" pitchFamily="2" charset="2"/>
              <a:buChar char="ü"/>
            </a:pPr>
            <a:r>
              <a:rPr lang="pl-PL" sz="5600" dirty="0">
                <a:solidFill>
                  <a:schemeClr val="tx1"/>
                </a:solidFill>
                <a:latin typeface="Times New Roman" panose="02020603050405020304" pitchFamily="18" charset="0"/>
                <a:cs typeface="Times New Roman" panose="02020603050405020304" pitchFamily="18" charset="0"/>
              </a:rPr>
              <a:t>W nadbrzuszu,</a:t>
            </a:r>
          </a:p>
          <a:p>
            <a:pPr>
              <a:buFont typeface="Wingdings" pitchFamily="2" charset="2"/>
              <a:buChar char="Ø"/>
            </a:pPr>
            <a:r>
              <a:rPr lang="pl-PL" sz="5600" dirty="0">
                <a:solidFill>
                  <a:schemeClr val="tx1"/>
                </a:solidFill>
                <a:latin typeface="Times New Roman" panose="02020603050405020304" pitchFamily="18" charset="0"/>
                <a:cs typeface="Times New Roman" panose="02020603050405020304" pitchFamily="18" charset="0"/>
              </a:rPr>
              <a:t>Zlewne poty,</a:t>
            </a:r>
          </a:p>
          <a:p>
            <a:pPr>
              <a:buFont typeface="Wingdings" pitchFamily="2" charset="2"/>
              <a:buChar char="Ø"/>
            </a:pPr>
            <a:r>
              <a:rPr lang="pl-PL" sz="5600" dirty="0">
                <a:solidFill>
                  <a:schemeClr val="tx1"/>
                </a:solidFill>
                <a:latin typeface="Times New Roman" panose="02020603050405020304" pitchFamily="18" charset="0"/>
                <a:cs typeface="Times New Roman" panose="02020603050405020304" pitchFamily="18" charset="0"/>
              </a:rPr>
              <a:t>Uczucie duszności,</a:t>
            </a:r>
          </a:p>
          <a:p>
            <a:pPr>
              <a:buFont typeface="Wingdings" pitchFamily="2" charset="2"/>
              <a:buChar char="Ø"/>
            </a:pPr>
            <a:r>
              <a:rPr lang="pl-PL" sz="5600" dirty="0">
                <a:solidFill>
                  <a:schemeClr val="tx1"/>
                </a:solidFill>
                <a:latin typeface="Times New Roman" panose="02020603050405020304" pitchFamily="18" charset="0"/>
                <a:cs typeface="Times New Roman" panose="02020603050405020304" pitchFamily="18" charset="0"/>
              </a:rPr>
              <a:t>Nudności, wymioty.</a:t>
            </a:r>
          </a:p>
          <a:p>
            <a:pPr algn="just">
              <a:buNone/>
            </a:pPr>
            <a:r>
              <a:rPr lang="pl-PL" sz="5600" dirty="0">
                <a:solidFill>
                  <a:schemeClr val="tx1"/>
                </a:solidFill>
                <a:latin typeface="Times New Roman" panose="02020603050405020304" pitchFamily="18" charset="0"/>
                <a:cs typeface="Times New Roman" panose="02020603050405020304" pitchFamily="18" charset="0"/>
              </a:rPr>
              <a:t>	Czasem do zawału dochodzi bez objawowo. </a:t>
            </a:r>
          </a:p>
          <a:p>
            <a:pPr algn="just">
              <a:lnSpc>
                <a:spcPct val="170000"/>
              </a:lnSpc>
              <a:buNone/>
            </a:pPr>
            <a:r>
              <a:rPr lang="pl-PL" sz="5600" dirty="0">
                <a:solidFill>
                  <a:schemeClr val="tx1"/>
                </a:solidFill>
                <a:latin typeface="Times New Roman" panose="02020603050405020304" pitchFamily="18" charset="0"/>
                <a:cs typeface="Times New Roman" panose="02020603050405020304" pitchFamily="18" charset="0"/>
              </a:rPr>
              <a:t> Niestety zawał serca może się powtórzyć, dlatego pacjenci po pierwszym ataku otrzymują środki z nitrogliceryna do zastosowania w nagłych przypadkach.</a:t>
            </a:r>
          </a:p>
          <a:p>
            <a:pPr>
              <a:buNone/>
            </a:pPr>
            <a:endParaRPr lang="pl-PL" dirty="0">
              <a:solidFill>
                <a:schemeClr val="bg1"/>
              </a:solidFill>
            </a:endParaRPr>
          </a:p>
        </p:txBody>
      </p:sp>
      <p:pic>
        <p:nvPicPr>
          <p:cNvPr id="4" name="Picture 2"/>
          <p:cNvPicPr>
            <a:picLocks noChangeAspect="1" noChangeArrowheads="1"/>
          </p:cNvPicPr>
          <p:nvPr/>
        </p:nvPicPr>
        <p:blipFill>
          <a:blip r:embed="rId2"/>
          <a:srcRect/>
          <a:stretch>
            <a:fillRect/>
          </a:stretch>
        </p:blipFill>
        <p:spPr bwMode="auto">
          <a:xfrm>
            <a:off x="9182100" y="582613"/>
            <a:ext cx="1524000" cy="193357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just"/>
            <a:r>
              <a:rPr lang="pl-PL" dirty="0">
                <a:solidFill>
                  <a:srgbClr val="FF0000"/>
                </a:solidFill>
              </a:rPr>
              <a:t>zawał serca-pierwsza pomoc</a:t>
            </a:r>
          </a:p>
        </p:txBody>
      </p:sp>
      <p:sp>
        <p:nvSpPr>
          <p:cNvPr id="3" name="Symbol zastępczy zawartości 2"/>
          <p:cNvSpPr>
            <a:spLocks noGrp="1"/>
          </p:cNvSpPr>
          <p:nvPr>
            <p:ph idx="1"/>
          </p:nvPr>
        </p:nvSpPr>
        <p:spPr>
          <a:xfrm>
            <a:off x="1056442" y="2024271"/>
            <a:ext cx="10768613" cy="3318936"/>
          </a:xfrm>
        </p:spPr>
        <p:txBody>
          <a:bodyPr>
            <a:normAutofit fontScale="25000" lnSpcReduction="20000"/>
          </a:bodyPr>
          <a:lstStyle/>
          <a:p>
            <a:pPr lvl="1">
              <a:lnSpc>
                <a:spcPct val="150000"/>
              </a:lnSpc>
              <a:buFont typeface="Wingdings" pitchFamily="2" charset="2"/>
              <a:buChar char="Ø"/>
            </a:pPr>
            <a:r>
              <a:rPr lang="pl-PL" sz="5600" dirty="0">
                <a:solidFill>
                  <a:schemeClr val="tx1"/>
                </a:solidFill>
                <a:latin typeface="Times New Roman" panose="02020603050405020304" pitchFamily="18" charset="0"/>
                <a:cs typeface="Times New Roman" panose="02020603050405020304" pitchFamily="18" charset="0"/>
              </a:rPr>
              <a:t>Bezpieczeństwo własne,</a:t>
            </a:r>
          </a:p>
          <a:p>
            <a:pPr lvl="1">
              <a:lnSpc>
                <a:spcPct val="150000"/>
              </a:lnSpc>
              <a:buFont typeface="Wingdings" pitchFamily="2" charset="2"/>
              <a:buChar char="Ø"/>
            </a:pPr>
            <a:r>
              <a:rPr lang="pl-PL" sz="5600" dirty="0">
                <a:solidFill>
                  <a:schemeClr val="tx1"/>
                </a:solidFill>
                <a:latin typeface="Times New Roman" panose="02020603050405020304" pitchFamily="18" charset="0"/>
                <a:cs typeface="Times New Roman" panose="02020603050405020304" pitchFamily="18" charset="0"/>
              </a:rPr>
              <a:t>Wezwać służby ratunkowe tel. 112,</a:t>
            </a:r>
          </a:p>
          <a:p>
            <a:pPr lvl="1">
              <a:lnSpc>
                <a:spcPct val="150000"/>
              </a:lnSpc>
              <a:buFont typeface="Wingdings" pitchFamily="2" charset="2"/>
              <a:buChar char="Ø"/>
            </a:pPr>
            <a:r>
              <a:rPr lang="pl-PL" sz="5600" dirty="0">
                <a:solidFill>
                  <a:schemeClr val="tx1"/>
                </a:solidFill>
                <a:latin typeface="Times New Roman" panose="02020603050405020304" pitchFamily="18" charset="0"/>
                <a:cs typeface="Times New Roman" panose="02020603050405020304" pitchFamily="18" charset="0"/>
              </a:rPr>
              <a:t>Zapewnienie dostępu do świeżego powietrza,</a:t>
            </a:r>
          </a:p>
          <a:p>
            <a:pPr lvl="1">
              <a:lnSpc>
                <a:spcPct val="150000"/>
              </a:lnSpc>
              <a:buFont typeface="Wingdings" pitchFamily="2" charset="2"/>
              <a:buChar char="Ø"/>
            </a:pPr>
            <a:r>
              <a:rPr lang="pl-PL" sz="5600" dirty="0">
                <a:solidFill>
                  <a:schemeClr val="tx1"/>
                </a:solidFill>
                <a:latin typeface="Times New Roman" panose="02020603050405020304" pitchFamily="18" charset="0"/>
                <a:cs typeface="Times New Roman" panose="02020603050405020304" pitchFamily="18" charset="0"/>
              </a:rPr>
              <a:t>Pozycja półsiedząca lub komfortowa według poszkodowanego,</a:t>
            </a:r>
          </a:p>
          <a:p>
            <a:pPr lvl="1">
              <a:lnSpc>
                <a:spcPct val="150000"/>
              </a:lnSpc>
              <a:buFont typeface="Wingdings" pitchFamily="2" charset="2"/>
              <a:buChar char="Ø"/>
            </a:pPr>
            <a:r>
              <a:rPr lang="pl-PL" sz="5600" dirty="0">
                <a:solidFill>
                  <a:schemeClr val="tx1"/>
                </a:solidFill>
                <a:latin typeface="Times New Roman" panose="02020603050405020304" pitchFamily="18" charset="0"/>
                <a:cs typeface="Times New Roman" panose="02020603050405020304" pitchFamily="18" charset="0"/>
              </a:rPr>
              <a:t>Ułatwienie oddychania rozluźnić krepujące części garderoby: krawat, pasek,</a:t>
            </a:r>
          </a:p>
          <a:p>
            <a:pPr lvl="1">
              <a:lnSpc>
                <a:spcPct val="150000"/>
              </a:lnSpc>
              <a:buFont typeface="Wingdings" pitchFamily="2" charset="2"/>
              <a:buChar char="Ø"/>
            </a:pPr>
            <a:r>
              <a:rPr lang="pl-PL" sz="5600" dirty="0">
                <a:solidFill>
                  <a:schemeClr val="tx1"/>
                </a:solidFill>
                <a:latin typeface="Times New Roman" panose="02020603050405020304" pitchFamily="18" charset="0"/>
                <a:cs typeface="Times New Roman" panose="02020603050405020304" pitchFamily="18" charset="0"/>
              </a:rPr>
              <a:t>Jeśli pacjent posiada własne leki pomóż mu je zażyć. </a:t>
            </a:r>
          </a:p>
          <a:p>
            <a:pPr lvl="1">
              <a:lnSpc>
                <a:spcPct val="150000"/>
              </a:lnSpc>
              <a:buFont typeface="Wingdings" pitchFamily="2" charset="2"/>
              <a:buChar char="Ø"/>
            </a:pPr>
            <a:r>
              <a:rPr lang="pl-PL" sz="5600" dirty="0">
                <a:solidFill>
                  <a:schemeClr val="tx1"/>
                </a:solidFill>
                <a:latin typeface="Times New Roman" panose="02020603050405020304" pitchFamily="18" charset="0"/>
                <a:cs typeface="Times New Roman" panose="02020603050405020304" pitchFamily="18" charset="0"/>
              </a:rPr>
              <a:t>Jeśli pacjent ma tabletkę aspiryny polecamy ją pogryźć,</a:t>
            </a:r>
          </a:p>
          <a:p>
            <a:pPr lvl="1">
              <a:lnSpc>
                <a:spcPct val="150000"/>
              </a:lnSpc>
              <a:buFont typeface="Wingdings" pitchFamily="2" charset="2"/>
              <a:buChar char="Ø"/>
            </a:pPr>
            <a:r>
              <a:rPr lang="pl-PL" sz="5600" dirty="0">
                <a:solidFill>
                  <a:schemeClr val="tx1"/>
                </a:solidFill>
                <a:latin typeface="Times New Roman" panose="02020603050405020304" pitchFamily="18" charset="0"/>
                <a:cs typeface="Times New Roman" panose="02020603050405020304" pitchFamily="18" charset="0"/>
              </a:rPr>
              <a:t>Kontrola funkcji życiowych,</a:t>
            </a:r>
          </a:p>
          <a:p>
            <a:pPr lvl="1">
              <a:lnSpc>
                <a:spcPct val="150000"/>
              </a:lnSpc>
              <a:buFont typeface="Wingdings" pitchFamily="2" charset="2"/>
              <a:buChar char="Ø"/>
            </a:pPr>
            <a:r>
              <a:rPr lang="pl-PL" sz="5600" dirty="0">
                <a:solidFill>
                  <a:schemeClr val="tx1"/>
                </a:solidFill>
                <a:latin typeface="Times New Roman" panose="02020603050405020304" pitchFamily="18" charset="0"/>
                <a:cs typeface="Times New Roman" panose="02020603050405020304" pitchFamily="18" charset="0"/>
              </a:rPr>
              <a:t>Wsparcie psychiczne</a:t>
            </a:r>
          </a:p>
          <a:p>
            <a:pPr lvl="1">
              <a:lnSpc>
                <a:spcPct val="150000"/>
              </a:lnSpc>
              <a:buFont typeface="Wingdings" pitchFamily="2" charset="2"/>
              <a:buChar char="Ø"/>
            </a:pPr>
            <a:r>
              <a:rPr lang="pl-PL" sz="5600" dirty="0">
                <a:solidFill>
                  <a:schemeClr val="tx1"/>
                </a:solidFill>
                <a:latin typeface="Times New Roman" panose="02020603050405020304" pitchFamily="18" charset="0"/>
                <a:cs typeface="Times New Roman" panose="02020603050405020304" pitchFamily="18" charset="0"/>
              </a:rPr>
              <a:t>Utrata przytomności brak oddechu rozpocząć RKO.</a:t>
            </a:r>
          </a:p>
          <a:p>
            <a:pPr>
              <a:lnSpc>
                <a:spcPct val="150000"/>
              </a:lnSpc>
              <a:buNone/>
            </a:pPr>
            <a:endParaRPr lang="pl-PL" sz="5600" dirty="0">
              <a:solidFill>
                <a:schemeClr val="tx1"/>
              </a:solidFill>
              <a:latin typeface="Times New Roman" panose="02020603050405020304" pitchFamily="18" charset="0"/>
              <a:cs typeface="Times New Roman" panose="02020603050405020304" pitchFamily="18" charset="0"/>
            </a:endParaRPr>
          </a:p>
          <a:p>
            <a:pPr>
              <a:buNone/>
            </a:pPr>
            <a:endParaRPr lang="pl-PL" dirty="0">
              <a:solidFill>
                <a:schemeClr val="bg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just"/>
            <a:r>
              <a:rPr lang="pl-PL" dirty="0">
                <a:solidFill>
                  <a:srgbClr val="FF0000"/>
                </a:solidFill>
              </a:rPr>
              <a:t>Pozycja boczna ustalona</a:t>
            </a:r>
          </a:p>
        </p:txBody>
      </p:sp>
      <p:sp>
        <p:nvSpPr>
          <p:cNvPr id="3" name="Symbol zastępczy zawartości 2"/>
          <p:cNvSpPr>
            <a:spLocks noGrp="1"/>
          </p:cNvSpPr>
          <p:nvPr>
            <p:ph idx="1"/>
          </p:nvPr>
        </p:nvSpPr>
        <p:spPr/>
        <p:txBody>
          <a:bodyPr/>
          <a:lstStyle/>
          <a:p>
            <a:pPr>
              <a:buNone/>
            </a:pPr>
            <a:r>
              <a:rPr lang="pl-PL" dirty="0">
                <a:solidFill>
                  <a:schemeClr val="tx1"/>
                </a:solidFill>
              </a:rPr>
              <a:t>Stosuj ją gdy spełnione są warunki 2 x N czyli nieprzytomny i nieurazowy!</a:t>
            </a:r>
          </a:p>
        </p:txBody>
      </p:sp>
      <p:pic>
        <p:nvPicPr>
          <p:cNvPr id="10242" name="Picture 2"/>
          <p:cNvPicPr>
            <a:picLocks noChangeAspect="1" noChangeArrowheads="1"/>
          </p:cNvPicPr>
          <p:nvPr/>
        </p:nvPicPr>
        <p:blipFill>
          <a:blip r:embed="rId2"/>
          <a:srcRect/>
          <a:stretch>
            <a:fillRect/>
          </a:stretch>
        </p:blipFill>
        <p:spPr bwMode="auto">
          <a:xfrm>
            <a:off x="3684233" y="3000375"/>
            <a:ext cx="4799367" cy="3059596"/>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just"/>
            <a:r>
              <a:rPr lang="pl-PL" sz="3200" dirty="0"/>
              <a:t>Podstawowe zabiegi resuscytacyjne</a:t>
            </a:r>
          </a:p>
        </p:txBody>
      </p:sp>
      <p:sp>
        <p:nvSpPr>
          <p:cNvPr id="3" name="Symbol zastępczy zawartości 2"/>
          <p:cNvSpPr>
            <a:spLocks noGrp="1"/>
          </p:cNvSpPr>
          <p:nvPr>
            <p:ph idx="1"/>
          </p:nvPr>
        </p:nvSpPr>
        <p:spPr/>
        <p:txBody>
          <a:bodyPr/>
          <a:lstStyle/>
          <a:p>
            <a:endParaRPr lang="pl-PL" dirty="0"/>
          </a:p>
        </p:txBody>
      </p:sp>
      <p:pic>
        <p:nvPicPr>
          <p:cNvPr id="11266" name="Picture 2"/>
          <p:cNvPicPr>
            <a:picLocks noChangeAspect="1" noChangeArrowheads="1"/>
          </p:cNvPicPr>
          <p:nvPr/>
        </p:nvPicPr>
        <p:blipFill>
          <a:blip r:embed="rId2"/>
          <a:srcRect/>
          <a:stretch>
            <a:fillRect/>
          </a:stretch>
        </p:blipFill>
        <p:spPr bwMode="auto">
          <a:xfrm>
            <a:off x="4221163" y="2259013"/>
            <a:ext cx="3800475" cy="3990975"/>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srcRect/>
          <a:stretch>
            <a:fillRect/>
          </a:stretch>
        </p:blipFill>
        <p:spPr bwMode="auto">
          <a:xfrm>
            <a:off x="825624" y="928687"/>
            <a:ext cx="10298096" cy="533007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215503" y="715802"/>
            <a:ext cx="9601196" cy="1303867"/>
          </a:xfrm>
        </p:spPr>
        <p:txBody>
          <a:bodyPr/>
          <a:lstStyle/>
          <a:p>
            <a:pPr algn="l"/>
            <a:r>
              <a:rPr lang="pl-PL" dirty="0"/>
              <a:t>	Meldunek z wypadku</a:t>
            </a:r>
          </a:p>
        </p:txBody>
      </p:sp>
      <p:sp>
        <p:nvSpPr>
          <p:cNvPr id="3" name="Symbol zastępczy zawartości 2"/>
          <p:cNvSpPr>
            <a:spLocks noGrp="1"/>
          </p:cNvSpPr>
          <p:nvPr>
            <p:ph idx="1"/>
          </p:nvPr>
        </p:nvSpPr>
        <p:spPr>
          <a:xfrm>
            <a:off x="816007" y="1864474"/>
            <a:ext cx="9601196" cy="3318936"/>
          </a:xfrm>
        </p:spPr>
        <p:txBody>
          <a:bodyPr>
            <a:normAutofit fontScale="25000" lnSpcReduction="20000"/>
          </a:bodyPr>
          <a:lstStyle/>
          <a:p>
            <a:pPr>
              <a:lnSpc>
                <a:spcPct val="170000"/>
              </a:lnSpc>
              <a:buNone/>
            </a:pPr>
            <a:r>
              <a:rPr lang="pl-PL" sz="6400" dirty="0"/>
              <a:t>	Wezwanie pomocy należy dokonać po ustaleniu stanu poszkodowanego. Meldunek z wypadku powinien zawierać.</a:t>
            </a:r>
            <a:endParaRPr lang="pl-PL" sz="8000" dirty="0">
              <a:solidFill>
                <a:schemeClr val="tx1"/>
              </a:solidFill>
            </a:endParaRPr>
          </a:p>
          <a:p>
            <a:pPr marL="914400" lvl="1" indent="-457200">
              <a:lnSpc>
                <a:spcPct val="150000"/>
              </a:lnSpc>
              <a:buFont typeface="+mj-lt"/>
              <a:buAutoNum type="arabicPeriod"/>
            </a:pPr>
            <a:r>
              <a:rPr lang="pl-PL" sz="8000" dirty="0">
                <a:solidFill>
                  <a:schemeClr val="tx1"/>
                </a:solidFill>
              </a:rPr>
              <a:t>Gdzie?		- miejsce wypadku,</a:t>
            </a:r>
          </a:p>
          <a:p>
            <a:pPr marL="914400" lvl="1" indent="-457200">
              <a:lnSpc>
                <a:spcPct val="150000"/>
              </a:lnSpc>
              <a:buFont typeface="+mj-lt"/>
              <a:buAutoNum type="arabicPeriod"/>
            </a:pPr>
            <a:r>
              <a:rPr lang="pl-PL" sz="8000" dirty="0">
                <a:solidFill>
                  <a:schemeClr val="tx1"/>
                </a:solidFill>
              </a:rPr>
              <a:t>Co się stało?	- rodzaj wypadku (zderzenie pojazdów),</a:t>
            </a:r>
          </a:p>
          <a:p>
            <a:pPr marL="914400" lvl="1" indent="-457200">
              <a:lnSpc>
                <a:spcPct val="150000"/>
              </a:lnSpc>
              <a:buFont typeface="+mj-lt"/>
              <a:buAutoNum type="arabicPeriod"/>
            </a:pPr>
            <a:r>
              <a:rPr lang="pl-PL" sz="8000" dirty="0">
                <a:solidFill>
                  <a:schemeClr val="tx1"/>
                </a:solidFill>
              </a:rPr>
              <a:t>Ile i jak?		- liczba poszkodowanych i ich stan,</a:t>
            </a:r>
          </a:p>
          <a:p>
            <a:pPr marL="914400" lvl="1" indent="-457200">
              <a:lnSpc>
                <a:spcPct val="150000"/>
              </a:lnSpc>
              <a:buFont typeface="+mj-lt"/>
              <a:buAutoNum type="arabicPeriod"/>
            </a:pPr>
            <a:r>
              <a:rPr lang="pl-PL" sz="8000" dirty="0">
                <a:solidFill>
                  <a:schemeClr val="tx1"/>
                </a:solidFill>
              </a:rPr>
              <a:t>Co robisz? 	- informacja co dotychczas zrobiłeś,</a:t>
            </a:r>
          </a:p>
          <a:p>
            <a:pPr marL="914400" lvl="1" indent="-457200">
              <a:lnSpc>
                <a:spcPct val="150000"/>
              </a:lnSpc>
              <a:buFont typeface="+mj-lt"/>
              <a:buAutoNum type="arabicPeriod"/>
            </a:pPr>
            <a:r>
              <a:rPr lang="pl-PL" sz="8000" dirty="0">
                <a:solidFill>
                  <a:schemeClr val="tx1"/>
                </a:solidFill>
              </a:rPr>
              <a:t>Kim jesteś? 	- twoje dane imię nazwisko.</a:t>
            </a:r>
          </a:p>
          <a:p>
            <a:pPr marL="914400" lvl="1" indent="-457200">
              <a:buNone/>
            </a:pPr>
            <a:endParaRPr lang="pl-PL" sz="6400" dirty="0"/>
          </a:p>
          <a:p>
            <a:pPr marL="914400" lvl="1" indent="-457200" algn="ctr">
              <a:buNone/>
            </a:pPr>
            <a:r>
              <a:rPr lang="pl-PL" sz="6400" b="1" u="sng" dirty="0">
                <a:solidFill>
                  <a:srgbClr val="FF0000"/>
                </a:solidFill>
              </a:rPr>
              <a:t>NIGDY PIERWSZY NIE ODKŁADAJ SŁUCHAWKI!!!</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l"/>
            <a:r>
              <a:rPr lang="pl-PL" dirty="0"/>
              <a:t>Bibliografia:</a:t>
            </a:r>
          </a:p>
        </p:txBody>
      </p:sp>
      <p:sp>
        <p:nvSpPr>
          <p:cNvPr id="3" name="Symbol zastępczy zawartości 2"/>
          <p:cNvSpPr>
            <a:spLocks noGrp="1"/>
          </p:cNvSpPr>
          <p:nvPr>
            <p:ph idx="1"/>
          </p:nvPr>
        </p:nvSpPr>
        <p:spPr/>
        <p:txBody>
          <a:bodyPr>
            <a:normAutofit fontScale="92500" lnSpcReduction="20000"/>
          </a:bodyPr>
          <a:lstStyle/>
          <a:p>
            <a:r>
              <a:rPr lang="pl-PL" dirty="0">
                <a:hlinkClick r:id="rId2"/>
              </a:rPr>
              <a:t>V. Corazza, R. Daimler, A. Ernst, K. Federspiel, V. Herbst, K. Langbein, H-P. Martin, H. Weiss ,,Podręczna Encyklopedia Zdrowia” przekład z  niemieckiego na polski prof. Dr.hab. G. Jondrecki i inni., Wyd. Zysk i S-ka s.j. Poznań 2002</a:t>
            </a:r>
          </a:p>
          <a:p>
            <a:r>
              <a:rPr lang="pl-PL" dirty="0">
                <a:hlinkClick r:id="rId2"/>
              </a:rPr>
              <a:t>J. Konieczny, P. Paciorek ,, Kwalifikowana pierwsza pomoc ” Wyd. I uzupełnione KUNKE, Inowrocław 2013,</a:t>
            </a:r>
          </a:p>
          <a:p>
            <a:r>
              <a:rPr lang="pl-PL" dirty="0">
                <a:hlinkClick r:id="rId2"/>
              </a:rPr>
              <a:t>http://www.prc.krakow.pl/wyt2015/2_BLS.pdf</a:t>
            </a:r>
          </a:p>
          <a:p>
            <a:r>
              <a:rPr lang="pl-PL" dirty="0">
                <a:hlinkClick r:id="rId2"/>
              </a:rPr>
              <a:t>http://www.mp.pl/pacjent/pierwsza_pomoc/77737,zadlawienie</a:t>
            </a:r>
            <a:r>
              <a:rPr lang="pl-PL" dirty="0"/>
              <a:t>,</a:t>
            </a:r>
          </a:p>
          <a:p>
            <a:r>
              <a:rPr lang="pl-PL" dirty="0"/>
              <a:t>http://www.polskieustawy.com/norms.php?actid=474&amp;norm=162&amp;lang=48&amp;adate=20071026&amp;head=0.</a:t>
            </a:r>
          </a:p>
          <a:p>
            <a:endParaRPr lang="pl-P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3200" dirty="0">
                <a:solidFill>
                  <a:srgbClr val="FF0000"/>
                </a:solidFill>
              </a:rPr>
              <a:t>Stany zagrożenia zdrowia, życia  </a:t>
            </a:r>
          </a:p>
        </p:txBody>
      </p:sp>
      <p:sp>
        <p:nvSpPr>
          <p:cNvPr id="3" name="Symbol zastępczy zawartości 2"/>
          <p:cNvSpPr>
            <a:spLocks noGrp="1"/>
          </p:cNvSpPr>
          <p:nvPr>
            <p:ph idx="1"/>
          </p:nvPr>
        </p:nvSpPr>
        <p:spPr>
          <a:xfrm>
            <a:off x="672353" y="1831490"/>
            <a:ext cx="10820400" cy="4024125"/>
          </a:xfrm>
        </p:spPr>
        <p:txBody>
          <a:bodyPr>
            <a:normAutofit fontScale="55000" lnSpcReduction="20000"/>
          </a:bodyPr>
          <a:lstStyle/>
          <a:p>
            <a:pPr>
              <a:buFont typeface="Wingdings" pitchFamily="2" charset="2"/>
              <a:buChar char="Ø"/>
            </a:pPr>
            <a:r>
              <a:rPr lang="pl-PL" dirty="0"/>
              <a:t>Omdlenie,</a:t>
            </a:r>
          </a:p>
          <a:p>
            <a:pPr>
              <a:buFont typeface="Wingdings" pitchFamily="2" charset="2"/>
              <a:buChar char="Ø"/>
            </a:pPr>
            <a:r>
              <a:rPr lang="pl-PL" dirty="0"/>
              <a:t>Zadławienie oraz ciało obce w ciele człowieka,</a:t>
            </a:r>
          </a:p>
          <a:p>
            <a:pPr>
              <a:buFont typeface="Wingdings" pitchFamily="2" charset="2"/>
              <a:buChar char="Ø"/>
            </a:pPr>
            <a:r>
              <a:rPr lang="pl-PL" dirty="0"/>
              <a:t>Zatrucia,</a:t>
            </a:r>
          </a:p>
          <a:p>
            <a:pPr>
              <a:buFont typeface="Wingdings" pitchFamily="2" charset="2"/>
              <a:buChar char="Ø"/>
            </a:pPr>
            <a:r>
              <a:rPr lang="pl-PL" dirty="0"/>
              <a:t>Drgawki, stan padaczkowy,</a:t>
            </a:r>
          </a:p>
          <a:p>
            <a:pPr>
              <a:buFont typeface="Wingdings" pitchFamily="2" charset="2"/>
              <a:buChar char="Ø"/>
            </a:pPr>
            <a:r>
              <a:rPr lang="pl-PL" dirty="0"/>
              <a:t>Krwawienie z nosa,</a:t>
            </a:r>
          </a:p>
          <a:p>
            <a:pPr>
              <a:buFont typeface="Wingdings" pitchFamily="2" charset="2"/>
              <a:buChar char="Ø"/>
            </a:pPr>
            <a:r>
              <a:rPr lang="pl-PL" dirty="0"/>
              <a:t>Cukrzyca,</a:t>
            </a:r>
          </a:p>
          <a:p>
            <a:pPr>
              <a:buFont typeface="Wingdings" pitchFamily="2" charset="2"/>
              <a:buChar char="Ø"/>
            </a:pPr>
            <a:r>
              <a:rPr lang="pl-PL" dirty="0"/>
              <a:t>Rany,</a:t>
            </a:r>
          </a:p>
          <a:p>
            <a:pPr>
              <a:buFont typeface="Wingdings" pitchFamily="2" charset="2"/>
              <a:buChar char="Ø"/>
            </a:pPr>
            <a:r>
              <a:rPr lang="pl-PL" dirty="0"/>
              <a:t>Porażenie prądem elektrycznym,</a:t>
            </a:r>
          </a:p>
          <a:p>
            <a:pPr>
              <a:buFont typeface="Wingdings" pitchFamily="2" charset="2"/>
              <a:buChar char="Ø"/>
            </a:pPr>
            <a:r>
              <a:rPr lang="pl-PL" dirty="0"/>
              <a:t>Oparzenia, </a:t>
            </a:r>
          </a:p>
          <a:p>
            <a:pPr>
              <a:buFont typeface="Wingdings" pitchFamily="2" charset="2"/>
              <a:buChar char="Ø"/>
            </a:pPr>
            <a:r>
              <a:rPr lang="pl-PL" dirty="0"/>
              <a:t>Odmrożenia,</a:t>
            </a:r>
          </a:p>
          <a:p>
            <a:pPr>
              <a:buFont typeface="Wingdings" pitchFamily="2" charset="2"/>
              <a:buChar char="Ø"/>
            </a:pPr>
            <a:r>
              <a:rPr lang="pl-PL" dirty="0"/>
              <a:t>Wstrząs,</a:t>
            </a:r>
          </a:p>
          <a:p>
            <a:pPr>
              <a:buFont typeface="Wingdings" pitchFamily="2" charset="2"/>
              <a:buChar char="Ø"/>
            </a:pPr>
            <a:r>
              <a:rPr lang="pl-PL" dirty="0"/>
              <a:t>Ból w klatce piersiowej-zawał serca,</a:t>
            </a:r>
          </a:p>
          <a:p>
            <a:pPr>
              <a:buFont typeface="Wingdings" pitchFamily="2" charset="2"/>
              <a:buChar char="Ø"/>
            </a:pPr>
            <a:r>
              <a:rPr lang="pl-PL" dirty="0"/>
              <a:t>Schemat postępowania ratunkowego w NZK, RKO dorosły, dziecko, niemowlę,</a:t>
            </a:r>
          </a:p>
          <a:p>
            <a:pPr>
              <a:buFont typeface="Wingdings" pitchFamily="2" charset="2"/>
              <a:buChar char="Ø"/>
            </a:pPr>
            <a:r>
              <a:rPr lang="pl-PL" dirty="0"/>
              <a:t>Meldunek wzywania pomocy.</a:t>
            </a:r>
          </a:p>
          <a:p>
            <a:pPr>
              <a:buFont typeface="Wingdings" pitchFamily="2" charset="2"/>
              <a:buChar char="Ø"/>
            </a:pPr>
            <a:endParaRPr lang="pl-P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pPr algn="l"/>
            <a:r>
              <a:rPr lang="pl-PL" dirty="0">
                <a:solidFill>
                  <a:srgbClr val="FF0000"/>
                </a:solidFill>
              </a:rPr>
              <a:t>omdlenie</a:t>
            </a:r>
          </a:p>
        </p:txBody>
      </p:sp>
      <p:sp>
        <p:nvSpPr>
          <p:cNvPr id="6" name="Symbol zastępczy zawartości 5"/>
          <p:cNvSpPr>
            <a:spLocks noGrp="1"/>
          </p:cNvSpPr>
          <p:nvPr>
            <p:ph idx="1"/>
          </p:nvPr>
        </p:nvSpPr>
        <p:spPr/>
        <p:txBody>
          <a:bodyPr>
            <a:normAutofit fontScale="70000" lnSpcReduction="20000"/>
          </a:bodyPr>
          <a:lstStyle/>
          <a:p>
            <a:pPr>
              <a:buNone/>
            </a:pPr>
            <a:r>
              <a:rPr lang="pl-PL" sz="2800" dirty="0"/>
              <a:t>Krótkotrwała utrata przytomności na skutek nagłego, chwilowego niedoboru tlenu w mózgu.</a:t>
            </a:r>
          </a:p>
          <a:p>
            <a:pPr>
              <a:buNone/>
            </a:pPr>
            <a:r>
              <a:rPr lang="pl-PL" sz="2400" dirty="0"/>
              <a:t>Przyczyny:</a:t>
            </a:r>
          </a:p>
          <a:p>
            <a:pPr>
              <a:buFont typeface="Wingdings" pitchFamily="2" charset="2"/>
              <a:buChar char="Ø"/>
            </a:pPr>
            <a:r>
              <a:rPr lang="pl-PL" sz="2400" dirty="0"/>
              <a:t>Stanie w dusznym pomieszczeniu,</a:t>
            </a:r>
          </a:p>
          <a:p>
            <a:pPr>
              <a:buFont typeface="Wingdings" pitchFamily="2" charset="2"/>
              <a:buChar char="Ø"/>
            </a:pPr>
            <a:r>
              <a:rPr lang="pl-PL" sz="2400" dirty="0"/>
              <a:t>Nagła zmiana pozycji z leżącej na stojącą,</a:t>
            </a:r>
          </a:p>
          <a:p>
            <a:pPr>
              <a:buFont typeface="Wingdings" pitchFamily="2" charset="2"/>
              <a:buChar char="Ø"/>
            </a:pPr>
            <a:r>
              <a:rPr lang="pl-PL" sz="2400" dirty="0"/>
              <a:t>Zdenerwowanie,</a:t>
            </a:r>
          </a:p>
          <a:p>
            <a:pPr>
              <a:buFont typeface="Wingdings" pitchFamily="2" charset="2"/>
              <a:buChar char="Ø"/>
            </a:pPr>
            <a:r>
              <a:rPr lang="pl-PL" sz="2400" dirty="0"/>
              <a:t>Długotrwały stres,</a:t>
            </a:r>
          </a:p>
          <a:p>
            <a:pPr>
              <a:buFont typeface="Wingdings" pitchFamily="2" charset="2"/>
              <a:buChar char="Ø"/>
            </a:pPr>
            <a:r>
              <a:rPr lang="pl-PL" sz="2400" dirty="0"/>
              <a:t>Silne emocje,</a:t>
            </a:r>
          </a:p>
          <a:p>
            <a:pPr>
              <a:buFont typeface="Wingdings" pitchFamily="2" charset="2"/>
              <a:buChar char="Ø"/>
            </a:pPr>
            <a:r>
              <a:rPr lang="pl-PL" sz="2400" dirty="0"/>
              <a:t>Widok krwi, krwawienie,</a:t>
            </a:r>
          </a:p>
          <a:p>
            <a:pPr>
              <a:buFont typeface="Wingdings" pitchFamily="2" charset="2"/>
              <a:buChar char="Ø"/>
            </a:pPr>
            <a:r>
              <a:rPr lang="pl-PL" sz="2400" dirty="0"/>
              <a:t>Nadmierne odchudzanie się.</a:t>
            </a:r>
          </a:p>
          <a:p>
            <a:pPr>
              <a:buNone/>
            </a:pPr>
            <a:endParaRPr lang="pl-PL" dirty="0"/>
          </a:p>
        </p:txBody>
      </p:sp>
      <p:pic>
        <p:nvPicPr>
          <p:cNvPr id="9218" name="Picture 2"/>
          <p:cNvPicPr>
            <a:picLocks noChangeAspect="1" noChangeArrowheads="1"/>
          </p:cNvPicPr>
          <p:nvPr/>
        </p:nvPicPr>
        <p:blipFill>
          <a:blip r:embed="rId2"/>
          <a:srcRect/>
          <a:stretch>
            <a:fillRect/>
          </a:stretch>
        </p:blipFill>
        <p:spPr bwMode="auto">
          <a:xfrm>
            <a:off x="7450792" y="533121"/>
            <a:ext cx="3314700" cy="13811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l"/>
            <a:r>
              <a:rPr lang="pl-PL" dirty="0">
                <a:solidFill>
                  <a:srgbClr val="FF0000"/>
                </a:solidFill>
              </a:rPr>
              <a:t>	Omdlenie</a:t>
            </a:r>
          </a:p>
        </p:txBody>
      </p:sp>
      <p:sp>
        <p:nvSpPr>
          <p:cNvPr id="3" name="Symbol zastępczy zawartości 2"/>
          <p:cNvSpPr>
            <a:spLocks noGrp="1"/>
          </p:cNvSpPr>
          <p:nvPr>
            <p:ph idx="1"/>
          </p:nvPr>
        </p:nvSpPr>
        <p:spPr/>
        <p:txBody>
          <a:bodyPr>
            <a:normAutofit fontScale="70000" lnSpcReduction="20000"/>
          </a:bodyPr>
          <a:lstStyle/>
          <a:p>
            <a:pPr>
              <a:lnSpc>
                <a:spcPct val="100000"/>
              </a:lnSpc>
              <a:buNone/>
            </a:pPr>
            <a:r>
              <a:rPr lang="pl-PL" dirty="0"/>
              <a:t>Objawy:</a:t>
            </a:r>
          </a:p>
          <a:p>
            <a:pPr>
              <a:lnSpc>
                <a:spcPct val="100000"/>
              </a:lnSpc>
              <a:buFont typeface="Wingdings" pitchFamily="2" charset="2"/>
              <a:buChar char="Ø"/>
            </a:pPr>
            <a:r>
              <a:rPr lang="pl-PL" dirty="0"/>
              <a:t>Twarz staje się blada,</a:t>
            </a:r>
          </a:p>
          <a:p>
            <a:pPr>
              <a:lnSpc>
                <a:spcPct val="100000"/>
              </a:lnSpc>
              <a:buFont typeface="Wingdings" pitchFamily="2" charset="2"/>
              <a:buChar char="Ø"/>
            </a:pPr>
            <a:r>
              <a:rPr lang="pl-PL" dirty="0"/>
              <a:t>Zawroty głowy, </a:t>
            </a:r>
          </a:p>
          <a:p>
            <a:pPr>
              <a:lnSpc>
                <a:spcPct val="100000"/>
              </a:lnSpc>
              <a:buFont typeface="Wingdings" pitchFamily="2" charset="2"/>
              <a:buChar char="Ø"/>
            </a:pPr>
            <a:r>
              <a:rPr lang="pl-PL" dirty="0"/>
              <a:t>Mroczki przed oczami,</a:t>
            </a:r>
          </a:p>
          <a:p>
            <a:pPr>
              <a:lnSpc>
                <a:spcPct val="100000"/>
              </a:lnSpc>
              <a:buFont typeface="Wingdings" pitchFamily="2" charset="2"/>
              <a:buChar char="Ø"/>
            </a:pPr>
            <a:r>
              <a:rPr lang="pl-PL" dirty="0"/>
              <a:t>Nudności,</a:t>
            </a:r>
          </a:p>
          <a:p>
            <a:pPr>
              <a:lnSpc>
                <a:spcPct val="100000"/>
              </a:lnSpc>
              <a:buFont typeface="Wingdings" pitchFamily="2" charset="2"/>
              <a:buChar char="Ø"/>
            </a:pPr>
            <a:r>
              <a:rPr lang="pl-PL" dirty="0"/>
              <a:t>Kołatanie serca,</a:t>
            </a:r>
          </a:p>
          <a:p>
            <a:pPr>
              <a:lnSpc>
                <a:spcPct val="100000"/>
              </a:lnSpc>
              <a:buFont typeface="Wingdings" pitchFamily="2" charset="2"/>
              <a:buChar char="Ø"/>
            </a:pPr>
            <a:r>
              <a:rPr lang="pl-PL" dirty="0"/>
              <a:t>Wiotkość kończyn i miękkie osunięcie się na podłoże, </a:t>
            </a:r>
          </a:p>
          <a:p>
            <a:pPr>
              <a:lnSpc>
                <a:spcPct val="100000"/>
              </a:lnSpc>
              <a:buFont typeface="Wingdings" pitchFamily="2" charset="2"/>
              <a:buChar char="Ø"/>
            </a:pPr>
            <a:r>
              <a:rPr lang="pl-PL" dirty="0"/>
              <a:t>Zwolnione tętno,</a:t>
            </a:r>
          </a:p>
          <a:p>
            <a:pPr>
              <a:lnSpc>
                <a:spcPct val="100000"/>
              </a:lnSpc>
              <a:buFont typeface="Wingdings" pitchFamily="2" charset="2"/>
              <a:buChar char="Ø"/>
            </a:pPr>
            <a:r>
              <a:rPr lang="pl-PL" dirty="0"/>
              <a:t>Zimny pot.</a:t>
            </a:r>
          </a:p>
          <a:p>
            <a:pPr>
              <a:lnSpc>
                <a:spcPct val="150000"/>
              </a:lnSpc>
              <a:buFont typeface="Wingdings" pitchFamily="2" charset="2"/>
              <a:buChar char="Ø"/>
            </a:pPr>
            <a:endParaRPr lang="pl-PL" dirty="0"/>
          </a:p>
          <a:p>
            <a:pPr>
              <a:buFont typeface="Wingdings" pitchFamily="2" charset="2"/>
              <a:buChar char="Ø"/>
            </a:pPr>
            <a:endParaRPr lang="pl-PL" dirty="0"/>
          </a:p>
          <a:p>
            <a:pPr>
              <a:buFont typeface="Wingdings" pitchFamily="2" charset="2"/>
              <a:buChar char="Ø"/>
            </a:pPr>
            <a:endParaRPr lang="pl-P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l"/>
            <a:r>
              <a:rPr lang="pl-PL" dirty="0">
                <a:solidFill>
                  <a:srgbClr val="FF0000"/>
                </a:solidFill>
              </a:rPr>
              <a:t>Omdlenie-pierwsza pomoc</a:t>
            </a:r>
          </a:p>
        </p:txBody>
      </p:sp>
      <p:sp>
        <p:nvSpPr>
          <p:cNvPr id="3" name="Symbol zastępczy zawartości 2"/>
          <p:cNvSpPr>
            <a:spLocks noGrp="1"/>
          </p:cNvSpPr>
          <p:nvPr>
            <p:ph idx="1"/>
          </p:nvPr>
        </p:nvSpPr>
        <p:spPr/>
        <p:txBody>
          <a:bodyPr>
            <a:normAutofit fontScale="92500" lnSpcReduction="10000"/>
          </a:bodyPr>
          <a:lstStyle/>
          <a:p>
            <a:pPr>
              <a:buFont typeface="Wingdings" pitchFamily="2" charset="2"/>
              <a:buChar char="Ø"/>
            </a:pPr>
            <a:r>
              <a:rPr lang="pl-PL" dirty="0"/>
              <a:t>Zapewnić dostęp świeżego powietrza np: otwarcie okna, </a:t>
            </a:r>
          </a:p>
          <a:p>
            <a:pPr>
              <a:buFont typeface="Wingdings" pitchFamily="2" charset="2"/>
              <a:buChar char="Ø"/>
            </a:pPr>
            <a:r>
              <a:rPr lang="pl-PL" dirty="0"/>
              <a:t>Rozluźnić ubranie pod szyją osobie omdlałej,</a:t>
            </a:r>
          </a:p>
          <a:p>
            <a:pPr>
              <a:buFont typeface="Wingdings" pitchFamily="2" charset="2"/>
              <a:buChar char="Ø"/>
            </a:pPr>
            <a:r>
              <a:rPr lang="pl-PL" dirty="0"/>
              <a:t>Ułożenie w pozycji autoprzetoczeniowej ( czterokończynowej ) od </a:t>
            </a:r>
            <a:r>
              <a:rPr lang="pl-PL" dirty="0">
                <a:solidFill>
                  <a:srgbClr val="FF0000"/>
                </a:solidFill>
              </a:rPr>
              <a:t>1-3</a:t>
            </a:r>
            <a:r>
              <a:rPr lang="pl-PL" dirty="0"/>
              <a:t> min,</a:t>
            </a:r>
          </a:p>
          <a:p>
            <a:pPr>
              <a:buFont typeface="Wingdings" pitchFamily="2" charset="2"/>
              <a:buChar char="Ø"/>
            </a:pPr>
            <a:r>
              <a:rPr lang="pl-PL" dirty="0"/>
              <a:t>Sprawdzić przytomność i co min. Kontrolować oddech,</a:t>
            </a:r>
          </a:p>
          <a:p>
            <a:pPr>
              <a:buFont typeface="Wingdings" pitchFamily="2" charset="2"/>
              <a:buChar char="Ø"/>
            </a:pPr>
            <a:r>
              <a:rPr lang="pl-PL" dirty="0"/>
              <a:t>Po </a:t>
            </a:r>
            <a:r>
              <a:rPr lang="pl-PL" dirty="0">
                <a:solidFill>
                  <a:srgbClr val="FF0000"/>
                </a:solidFill>
              </a:rPr>
              <a:t>3</a:t>
            </a:r>
            <a:r>
              <a:rPr lang="pl-PL" dirty="0"/>
              <a:t> min. Nie odzyskania przytomności wezwać służby ratunkowe tel. </a:t>
            </a:r>
            <a:r>
              <a:rPr lang="pl-PL" dirty="0">
                <a:solidFill>
                  <a:srgbClr val="FF0000"/>
                </a:solidFill>
              </a:rPr>
              <a:t>112</a:t>
            </a:r>
            <a:r>
              <a:rPr lang="pl-PL" dirty="0"/>
              <a:t>,</a:t>
            </a:r>
          </a:p>
          <a:p>
            <a:pPr>
              <a:buFont typeface="Wingdings" pitchFamily="2" charset="2"/>
              <a:buChar char="Ø"/>
            </a:pPr>
            <a:r>
              <a:rPr lang="pl-PL" dirty="0"/>
              <a:t>Ułożyć osobę w pozycji bocznej ustalonej</a:t>
            </a:r>
          </a:p>
          <a:p>
            <a:pPr>
              <a:buFont typeface="Wingdings" pitchFamily="2" charset="2"/>
              <a:buChar char="Ø"/>
            </a:pPr>
            <a:r>
              <a:rPr lang="pl-PL" dirty="0"/>
              <a:t>Kontrolować oddech co 1min.</a:t>
            </a:r>
          </a:p>
          <a:p>
            <a:pPr>
              <a:buFont typeface="Wingdings" pitchFamily="2" charset="2"/>
              <a:buChar char="Ø"/>
            </a:pPr>
            <a:endParaRPr lang="pl-PL" dirty="0"/>
          </a:p>
        </p:txBody>
      </p:sp>
      <p:pic>
        <p:nvPicPr>
          <p:cNvPr id="3075" name="Picture 3"/>
          <p:cNvPicPr>
            <a:picLocks noChangeAspect="1" noChangeArrowheads="1"/>
          </p:cNvPicPr>
          <p:nvPr/>
        </p:nvPicPr>
        <p:blipFill>
          <a:blip r:embed="rId2"/>
          <a:srcRect/>
          <a:stretch>
            <a:fillRect/>
          </a:stretch>
        </p:blipFill>
        <p:spPr bwMode="auto">
          <a:xfrm>
            <a:off x="8378638" y="4761100"/>
            <a:ext cx="2857500" cy="18002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l"/>
            <a:r>
              <a:rPr lang="pl-PL" dirty="0">
                <a:solidFill>
                  <a:srgbClr val="FF0000"/>
                </a:solidFill>
              </a:rPr>
              <a:t>Zadławienie, zachłyśnięcie</a:t>
            </a:r>
          </a:p>
        </p:txBody>
      </p:sp>
      <p:sp>
        <p:nvSpPr>
          <p:cNvPr id="3" name="Symbol zastępczy zawartości 2"/>
          <p:cNvSpPr>
            <a:spLocks noGrp="1"/>
          </p:cNvSpPr>
          <p:nvPr>
            <p:ph idx="1"/>
          </p:nvPr>
        </p:nvSpPr>
        <p:spPr/>
        <p:txBody>
          <a:bodyPr>
            <a:normAutofit fontScale="70000" lnSpcReduction="20000"/>
          </a:bodyPr>
          <a:lstStyle/>
          <a:p>
            <a:pPr>
              <a:buNone/>
            </a:pPr>
            <a:r>
              <a:rPr lang="pl-PL" dirty="0"/>
              <a:t>Stan w którym ciało obce utknie w krtani lub w tchawicy.</a:t>
            </a:r>
          </a:p>
          <a:p>
            <a:pPr>
              <a:buNone/>
            </a:pPr>
            <a:r>
              <a:rPr lang="pl-PL" dirty="0">
                <a:solidFill>
                  <a:schemeClr val="tx1"/>
                </a:solidFill>
              </a:rPr>
              <a:t>Przyczyny:</a:t>
            </a:r>
          </a:p>
          <a:p>
            <a:pPr>
              <a:buFont typeface="Wingdings" pitchFamily="2" charset="2"/>
              <a:buChar char="Ø"/>
            </a:pPr>
            <a:r>
              <a:rPr lang="pl-PL" dirty="0">
                <a:solidFill>
                  <a:schemeClr val="tx1"/>
                </a:solidFill>
              </a:rPr>
              <a:t>Spożywanie posiłku  w pośpiechu, biegu,</a:t>
            </a:r>
          </a:p>
          <a:p>
            <a:pPr>
              <a:buFont typeface="Wingdings" pitchFamily="2" charset="2"/>
              <a:buChar char="Ø"/>
            </a:pPr>
            <a:r>
              <a:rPr lang="pl-PL" dirty="0">
                <a:solidFill>
                  <a:schemeClr val="tx1"/>
                </a:solidFill>
              </a:rPr>
              <a:t>Trzymanie w jamie ustnej przedmiotów niejadalnych.</a:t>
            </a:r>
          </a:p>
          <a:p>
            <a:pPr>
              <a:buNone/>
            </a:pPr>
            <a:endParaRPr lang="pl-PL" dirty="0">
              <a:solidFill>
                <a:schemeClr val="tx1"/>
              </a:solidFill>
            </a:endParaRPr>
          </a:p>
          <a:p>
            <a:pPr>
              <a:buNone/>
            </a:pPr>
            <a:r>
              <a:rPr lang="pl-PL" dirty="0">
                <a:solidFill>
                  <a:schemeClr val="tx1"/>
                </a:solidFill>
              </a:rPr>
              <a:t>Objawy:</a:t>
            </a:r>
          </a:p>
          <a:p>
            <a:pPr>
              <a:buFont typeface="Wingdings" pitchFamily="2" charset="2"/>
              <a:buChar char="Ø"/>
            </a:pPr>
            <a:r>
              <a:rPr lang="pl-PL" dirty="0">
                <a:solidFill>
                  <a:schemeClr val="tx1"/>
                </a:solidFill>
              </a:rPr>
              <a:t>Utrudnienie w oddychaniu, </a:t>
            </a:r>
          </a:p>
          <a:p>
            <a:pPr>
              <a:buFont typeface="Wingdings" pitchFamily="2" charset="2"/>
              <a:buChar char="Ø"/>
            </a:pPr>
            <a:r>
              <a:rPr lang="pl-PL" dirty="0">
                <a:solidFill>
                  <a:schemeClr val="tx1"/>
                </a:solidFill>
              </a:rPr>
              <a:t>Trzymanie się oburącz za szyję,</a:t>
            </a:r>
          </a:p>
          <a:p>
            <a:pPr>
              <a:buFont typeface="Wingdings" pitchFamily="2" charset="2"/>
              <a:buChar char="Ø"/>
            </a:pPr>
            <a:r>
              <a:rPr lang="pl-PL" dirty="0">
                <a:solidFill>
                  <a:schemeClr val="tx1"/>
                </a:solidFill>
              </a:rPr>
              <a:t>Atak duszenia.</a:t>
            </a:r>
          </a:p>
          <a:p>
            <a:pPr>
              <a:buFont typeface="Wingdings" pitchFamily="2" charset="2"/>
              <a:buChar char="Ø"/>
            </a:pPr>
            <a:endParaRPr lang="pl-PL" dirty="0">
              <a:solidFill>
                <a:srgbClr val="FFFF00"/>
              </a:solidFill>
            </a:endParaRPr>
          </a:p>
        </p:txBody>
      </p:sp>
      <p:pic>
        <p:nvPicPr>
          <p:cNvPr id="4099" name="Picture 3"/>
          <p:cNvPicPr>
            <a:picLocks noChangeAspect="1" noChangeArrowheads="1"/>
          </p:cNvPicPr>
          <p:nvPr/>
        </p:nvPicPr>
        <p:blipFill>
          <a:blip r:embed="rId2"/>
          <a:srcRect/>
          <a:stretch>
            <a:fillRect/>
          </a:stretch>
        </p:blipFill>
        <p:spPr bwMode="auto">
          <a:xfrm>
            <a:off x="9164170" y="2645709"/>
            <a:ext cx="1905000" cy="14859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zny">
  <a:themeElements>
    <a:clrScheme name="Organiczny">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zny">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zny">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2243</TotalTime>
  <Words>3103</Words>
  <Application>Microsoft Office PowerPoint</Application>
  <PresentationFormat>Panoramiczny</PresentationFormat>
  <Paragraphs>427</Paragraphs>
  <Slides>49</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49</vt:i4>
      </vt:variant>
    </vt:vector>
  </HeadingPairs>
  <TitlesOfParts>
    <vt:vector size="55" baseType="lpstr">
      <vt:lpstr>Arial</vt:lpstr>
      <vt:lpstr>Century Gothic (Tekst podstawowy)</vt:lpstr>
      <vt:lpstr>Garamond</vt:lpstr>
      <vt:lpstr>Times New Roman</vt:lpstr>
      <vt:lpstr>Wingdings</vt:lpstr>
      <vt:lpstr>Organiczny</vt:lpstr>
      <vt:lpstr>Pierwsza pomoc</vt:lpstr>
      <vt:lpstr>Definicja pierwszej pomocy</vt:lpstr>
      <vt:lpstr>Przepisy prawa</vt:lpstr>
      <vt:lpstr>            Cel </vt:lpstr>
      <vt:lpstr>Stany zagrożenia zdrowia, życia  </vt:lpstr>
      <vt:lpstr>omdlenie</vt:lpstr>
      <vt:lpstr> Omdlenie</vt:lpstr>
      <vt:lpstr>Omdlenie-pierwsza pomoc</vt:lpstr>
      <vt:lpstr>Zadławienie, zachłyśnięcie</vt:lpstr>
      <vt:lpstr> Postępowanie w niedrożności dróg  oddechowych spowodowanej ciałem  obcym u dzieci</vt:lpstr>
      <vt:lpstr>Zadławienie pierwsza pomoc</vt:lpstr>
      <vt:lpstr>  zatrucia</vt:lpstr>
      <vt:lpstr>Zatrucia - objawy</vt:lpstr>
      <vt:lpstr>Zatrucia Pierwsza pomoc  zasady ogólne .</vt:lpstr>
      <vt:lpstr>Zatrucia Pierwsza pomoc  zasady ogólne cd.</vt:lpstr>
      <vt:lpstr>Epilepsja - padaczka</vt:lpstr>
      <vt:lpstr>Padaczka-epilepsja</vt:lpstr>
      <vt:lpstr>Padaczka-epilepsja</vt:lpstr>
      <vt:lpstr>Padaczka - pierwsza pomoc</vt:lpstr>
      <vt:lpstr>Padaczka - pierwsza pomoc</vt:lpstr>
      <vt:lpstr>Krwawienie z nosa</vt:lpstr>
      <vt:lpstr>Krwawienie z nosa pierwsza pomoc</vt:lpstr>
      <vt:lpstr>  Cukrzyca</vt:lpstr>
      <vt:lpstr>Cukrzyca hipo-hiperglikiemia</vt:lpstr>
      <vt:lpstr>hipoglikemia</vt:lpstr>
      <vt:lpstr>Hipoglikemia-pierwsza pomoc</vt:lpstr>
      <vt:lpstr>Hiperglikemia</vt:lpstr>
      <vt:lpstr>hiperglikemia</vt:lpstr>
      <vt:lpstr>Hiperglikemia pierwsza pomoc</vt:lpstr>
      <vt:lpstr>   rany</vt:lpstr>
      <vt:lpstr>Rany pierwsza pomoc</vt:lpstr>
      <vt:lpstr>Porażenie prądem elektrycznym</vt:lpstr>
      <vt:lpstr>porażenie prądem-pierwsza pomoc</vt:lpstr>
      <vt:lpstr> oparzenia</vt:lpstr>
      <vt:lpstr>oparzenia</vt:lpstr>
      <vt:lpstr>Oparzenia-pierwsza pomoc</vt:lpstr>
      <vt:lpstr> odmrożenie</vt:lpstr>
      <vt:lpstr>Odmrożenia-pierwsza pomoc</vt:lpstr>
      <vt:lpstr>wstrząs</vt:lpstr>
      <vt:lpstr>  Wstrząs </vt:lpstr>
      <vt:lpstr>Wstrząs-pierwsza pomoc</vt:lpstr>
      <vt:lpstr> zawał serca</vt:lpstr>
      <vt:lpstr> zawał serca</vt:lpstr>
      <vt:lpstr>zawał serca-pierwsza pomoc</vt:lpstr>
      <vt:lpstr>Pozycja boczna ustalona</vt:lpstr>
      <vt:lpstr>Podstawowe zabiegi resuscytacyjne</vt:lpstr>
      <vt:lpstr>Prezentacja programu PowerPoint</vt:lpstr>
      <vt:lpstr> Meldunek z wypadku</vt:lpstr>
      <vt:lpstr>Bibliografia: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KAROL</dc:creator>
  <cp:lastModifiedBy>Długosz Marcel</cp:lastModifiedBy>
  <cp:revision>272</cp:revision>
  <dcterms:created xsi:type="dcterms:W3CDTF">2013-08-01T09:44:48Z</dcterms:created>
  <dcterms:modified xsi:type="dcterms:W3CDTF">2021-09-09T18:33:01Z</dcterms:modified>
  <cp:contentStatus/>
</cp:coreProperties>
</file>