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58" r:id="rId4"/>
    <p:sldId id="260" r:id="rId5"/>
    <p:sldId id="262" r:id="rId6"/>
    <p:sldId id="268" r:id="rId7"/>
    <p:sldId id="270" r:id="rId8"/>
    <p:sldId id="271" r:id="rId9"/>
    <p:sldId id="272" r:id="rId10"/>
    <p:sldId id="269" r:id="rId11"/>
    <p:sldId id="273" r:id="rId12"/>
    <p:sldId id="274" r:id="rId13"/>
    <p:sldId id="275" r:id="rId14"/>
    <p:sldId id="276" r:id="rId15"/>
    <p:sldId id="277" r:id="rId16"/>
    <p:sldId id="283" r:id="rId17"/>
    <p:sldId id="278" r:id="rId18"/>
    <p:sldId id="28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0AAF3-BA2C-452A-AD78-29C464D9571F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A9DDF9C-2B8A-4C29-8C94-A70FA5C1B26F}">
      <dgm:prSet phldrT="[Tekst]"/>
      <dgm:spPr/>
      <dgm:t>
        <a:bodyPr/>
        <a:lstStyle/>
        <a:p>
          <a:r>
            <a:rPr lang="pl-PL" dirty="0" smtClean="0"/>
            <a:t>Dostępność</a:t>
          </a:r>
          <a:endParaRPr lang="pl-PL" dirty="0"/>
        </a:p>
      </dgm:t>
    </dgm:pt>
    <dgm:pt modelId="{E214EB53-E1DA-42AA-96AD-89901908490C}" type="parTrans" cxnId="{5BE849CE-11A7-4F83-9A9D-8ED6E9144F83}">
      <dgm:prSet/>
      <dgm:spPr/>
      <dgm:t>
        <a:bodyPr/>
        <a:lstStyle/>
        <a:p>
          <a:endParaRPr lang="pl-PL"/>
        </a:p>
      </dgm:t>
    </dgm:pt>
    <dgm:pt modelId="{B63922A0-CB04-43F2-8FD5-475E5D2E43DC}" type="sibTrans" cxnId="{5BE849CE-11A7-4F83-9A9D-8ED6E9144F83}">
      <dgm:prSet/>
      <dgm:spPr/>
      <dgm:t>
        <a:bodyPr/>
        <a:lstStyle/>
        <a:p>
          <a:endParaRPr lang="pl-PL"/>
        </a:p>
      </dgm:t>
    </dgm:pt>
    <dgm:pt modelId="{8A34D74F-A766-4812-B8DD-D8B6346BEA7E}">
      <dgm:prSet phldrT="[Tekst]"/>
      <dgm:spPr/>
      <dgm:t>
        <a:bodyPr/>
        <a:lstStyle/>
        <a:p>
          <a:r>
            <a:rPr lang="pl-PL" dirty="0" smtClean="0"/>
            <a:t>Komunikacji </a:t>
          </a:r>
          <a:endParaRPr lang="pl-PL" dirty="0"/>
        </a:p>
      </dgm:t>
    </dgm:pt>
    <dgm:pt modelId="{5351DE7A-C9AB-4DB3-BAB6-3CB33B406AE6}" type="parTrans" cxnId="{F8B0C435-A99D-4C44-A4B7-2022C9F84CA9}">
      <dgm:prSet/>
      <dgm:spPr/>
      <dgm:t>
        <a:bodyPr/>
        <a:lstStyle/>
        <a:p>
          <a:endParaRPr lang="pl-PL"/>
        </a:p>
      </dgm:t>
    </dgm:pt>
    <dgm:pt modelId="{C959287B-AC2E-4D62-A5CC-73B27A596D1A}" type="sibTrans" cxnId="{F8B0C435-A99D-4C44-A4B7-2022C9F84CA9}">
      <dgm:prSet/>
      <dgm:spPr/>
      <dgm:t>
        <a:bodyPr/>
        <a:lstStyle/>
        <a:p>
          <a:endParaRPr lang="pl-PL"/>
        </a:p>
      </dgm:t>
    </dgm:pt>
    <dgm:pt modelId="{B1C3A825-91E4-4C75-8A22-340874EA6296}">
      <dgm:prSet phldrT="[Tekst]"/>
      <dgm:spPr/>
      <dgm:t>
        <a:bodyPr/>
        <a:lstStyle/>
        <a:p>
          <a:r>
            <a:rPr lang="pl-PL" dirty="0" smtClean="0"/>
            <a:t>Informacji </a:t>
          </a:r>
          <a:endParaRPr lang="pl-PL" dirty="0"/>
        </a:p>
      </dgm:t>
    </dgm:pt>
    <dgm:pt modelId="{2DB06BED-7137-4057-B939-7EC58A1AD15C}" type="parTrans" cxnId="{0106A02B-AF99-4461-B5AC-B598EB6B5F51}">
      <dgm:prSet/>
      <dgm:spPr/>
      <dgm:t>
        <a:bodyPr/>
        <a:lstStyle/>
        <a:p>
          <a:endParaRPr lang="pl-PL"/>
        </a:p>
      </dgm:t>
    </dgm:pt>
    <dgm:pt modelId="{AFDB2995-E171-4FB1-9869-5554B841C444}" type="sibTrans" cxnId="{0106A02B-AF99-4461-B5AC-B598EB6B5F51}">
      <dgm:prSet/>
      <dgm:spPr/>
      <dgm:t>
        <a:bodyPr/>
        <a:lstStyle/>
        <a:p>
          <a:endParaRPr lang="pl-PL"/>
        </a:p>
      </dgm:t>
    </dgm:pt>
    <dgm:pt modelId="{56C15411-D99D-4F14-8A44-9B8CAAB8D035}">
      <dgm:prSet phldrT="[Tekst]"/>
      <dgm:spPr/>
      <dgm:t>
        <a:bodyPr/>
        <a:lstStyle/>
        <a:p>
          <a:r>
            <a:rPr lang="pl-PL" dirty="0" smtClean="0"/>
            <a:t>Przestrzeni</a:t>
          </a:r>
          <a:endParaRPr lang="pl-PL" dirty="0"/>
        </a:p>
      </dgm:t>
    </dgm:pt>
    <dgm:pt modelId="{EE9F2627-210E-4E76-8BEF-FA68192C5CEA}" type="parTrans" cxnId="{8B6CB894-B8B8-4EF8-9C80-85A3BE884080}">
      <dgm:prSet/>
      <dgm:spPr/>
      <dgm:t>
        <a:bodyPr/>
        <a:lstStyle/>
        <a:p>
          <a:endParaRPr lang="pl-PL"/>
        </a:p>
      </dgm:t>
    </dgm:pt>
    <dgm:pt modelId="{69787D12-48A0-44C3-91FC-6B6868CEC9E8}" type="sibTrans" cxnId="{8B6CB894-B8B8-4EF8-9C80-85A3BE884080}">
      <dgm:prSet/>
      <dgm:spPr/>
      <dgm:t>
        <a:bodyPr/>
        <a:lstStyle/>
        <a:p>
          <a:endParaRPr lang="pl-PL"/>
        </a:p>
      </dgm:t>
    </dgm:pt>
    <dgm:pt modelId="{B18C20B4-3FB4-4392-B751-C41DEC9CF936}" type="pres">
      <dgm:prSet presAssocID="{50C0AAF3-BA2C-452A-AD78-29C464D9571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18DAA9F-FE4F-4E4C-AEB5-89CC78643EF1}" type="pres">
      <dgm:prSet presAssocID="{5A9DDF9C-2B8A-4C29-8C94-A70FA5C1B26F}" presName="vertOne" presStyleCnt="0"/>
      <dgm:spPr/>
    </dgm:pt>
    <dgm:pt modelId="{9C7E906A-83C0-4ACD-A85B-C3B3ECC328F5}" type="pres">
      <dgm:prSet presAssocID="{5A9DDF9C-2B8A-4C29-8C94-A70FA5C1B26F}" presName="txOne" presStyleLbl="node0" presStyleIdx="0" presStyleCnt="1" custLinFactNeighborX="36" custLinFactNeighborY="-97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354042F-612C-4261-88A3-0C02F3DBDC57}" type="pres">
      <dgm:prSet presAssocID="{5A9DDF9C-2B8A-4C29-8C94-A70FA5C1B26F}" presName="parTransOne" presStyleCnt="0"/>
      <dgm:spPr/>
    </dgm:pt>
    <dgm:pt modelId="{1B6DA471-02AB-43F0-8E70-8858AD690264}" type="pres">
      <dgm:prSet presAssocID="{5A9DDF9C-2B8A-4C29-8C94-A70FA5C1B26F}" presName="horzOne" presStyleCnt="0"/>
      <dgm:spPr/>
    </dgm:pt>
    <dgm:pt modelId="{86BEA9A0-1405-4C05-9091-C1D2216D850F}" type="pres">
      <dgm:prSet presAssocID="{8A34D74F-A766-4812-B8DD-D8B6346BEA7E}" presName="vertTwo" presStyleCnt="0"/>
      <dgm:spPr/>
    </dgm:pt>
    <dgm:pt modelId="{8FED49FD-D4E1-4B51-BAE0-3E262636FA6B}" type="pres">
      <dgm:prSet presAssocID="{8A34D74F-A766-4812-B8DD-D8B6346BEA7E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DDFC8BA-695F-462B-8A7B-52E16BC42FEE}" type="pres">
      <dgm:prSet presAssocID="{8A34D74F-A766-4812-B8DD-D8B6346BEA7E}" presName="horzTwo" presStyleCnt="0"/>
      <dgm:spPr/>
    </dgm:pt>
    <dgm:pt modelId="{17177E7E-10A4-4F3D-9BBF-047A94F0F6E7}" type="pres">
      <dgm:prSet presAssocID="{C959287B-AC2E-4D62-A5CC-73B27A596D1A}" presName="sibSpaceTwo" presStyleCnt="0"/>
      <dgm:spPr/>
    </dgm:pt>
    <dgm:pt modelId="{5607BAEF-CAF9-4926-8FEE-BBAAC1C1F76F}" type="pres">
      <dgm:prSet presAssocID="{B1C3A825-91E4-4C75-8A22-340874EA6296}" presName="vertTwo" presStyleCnt="0"/>
      <dgm:spPr/>
    </dgm:pt>
    <dgm:pt modelId="{F3F8BBA4-37A5-4C81-A6C6-AB24EACFF0A8}" type="pres">
      <dgm:prSet presAssocID="{B1C3A825-91E4-4C75-8A22-340874EA6296}" presName="txTwo" presStyleLbl="node2" presStyleIdx="1" presStyleCnt="3" custLinFactNeighborY="552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E4D4A41-B081-4D40-83DB-47552BDBDBCB}" type="pres">
      <dgm:prSet presAssocID="{B1C3A825-91E4-4C75-8A22-340874EA6296}" presName="horzTwo" presStyleCnt="0"/>
      <dgm:spPr/>
    </dgm:pt>
    <dgm:pt modelId="{95CE6D84-2A92-4AA6-B51B-B06D687AC815}" type="pres">
      <dgm:prSet presAssocID="{AFDB2995-E171-4FB1-9869-5554B841C444}" presName="sibSpaceTwo" presStyleCnt="0"/>
      <dgm:spPr/>
    </dgm:pt>
    <dgm:pt modelId="{8B9CB55B-E770-453F-AE41-0A7A46FDBBC9}" type="pres">
      <dgm:prSet presAssocID="{56C15411-D99D-4F14-8A44-9B8CAAB8D035}" presName="vertTwo" presStyleCnt="0"/>
      <dgm:spPr/>
    </dgm:pt>
    <dgm:pt modelId="{C68070B4-7347-4B0C-A982-31E7104C8138}" type="pres">
      <dgm:prSet presAssocID="{56C15411-D99D-4F14-8A44-9B8CAAB8D03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61B7CAF-B2C4-4D52-84FA-C72F6F047B15}" type="pres">
      <dgm:prSet presAssocID="{56C15411-D99D-4F14-8A44-9B8CAAB8D035}" presName="horzTwo" presStyleCnt="0"/>
      <dgm:spPr/>
    </dgm:pt>
  </dgm:ptLst>
  <dgm:cxnLst>
    <dgm:cxn modelId="{5BE849CE-11A7-4F83-9A9D-8ED6E9144F83}" srcId="{50C0AAF3-BA2C-452A-AD78-29C464D9571F}" destId="{5A9DDF9C-2B8A-4C29-8C94-A70FA5C1B26F}" srcOrd="0" destOrd="0" parTransId="{E214EB53-E1DA-42AA-96AD-89901908490C}" sibTransId="{B63922A0-CB04-43F2-8FD5-475E5D2E43DC}"/>
    <dgm:cxn modelId="{97217161-2F3B-4F02-8B8E-269ACFB438C3}" type="presOf" srcId="{56C15411-D99D-4F14-8A44-9B8CAAB8D035}" destId="{C68070B4-7347-4B0C-A982-31E7104C8138}" srcOrd="0" destOrd="0" presId="urn:microsoft.com/office/officeart/2005/8/layout/hierarchy4"/>
    <dgm:cxn modelId="{0106A02B-AF99-4461-B5AC-B598EB6B5F51}" srcId="{5A9DDF9C-2B8A-4C29-8C94-A70FA5C1B26F}" destId="{B1C3A825-91E4-4C75-8A22-340874EA6296}" srcOrd="1" destOrd="0" parTransId="{2DB06BED-7137-4057-B939-7EC58A1AD15C}" sibTransId="{AFDB2995-E171-4FB1-9869-5554B841C444}"/>
    <dgm:cxn modelId="{49557B65-0496-45D9-A216-F6FADE7DEF3C}" type="presOf" srcId="{50C0AAF3-BA2C-452A-AD78-29C464D9571F}" destId="{B18C20B4-3FB4-4392-B751-C41DEC9CF936}" srcOrd="0" destOrd="0" presId="urn:microsoft.com/office/officeart/2005/8/layout/hierarchy4"/>
    <dgm:cxn modelId="{9A83A62D-E0CC-4EC2-8A2A-C1BF72DF29B6}" type="presOf" srcId="{B1C3A825-91E4-4C75-8A22-340874EA6296}" destId="{F3F8BBA4-37A5-4C81-A6C6-AB24EACFF0A8}" srcOrd="0" destOrd="0" presId="urn:microsoft.com/office/officeart/2005/8/layout/hierarchy4"/>
    <dgm:cxn modelId="{8B6CB894-B8B8-4EF8-9C80-85A3BE884080}" srcId="{5A9DDF9C-2B8A-4C29-8C94-A70FA5C1B26F}" destId="{56C15411-D99D-4F14-8A44-9B8CAAB8D035}" srcOrd="2" destOrd="0" parTransId="{EE9F2627-210E-4E76-8BEF-FA68192C5CEA}" sibTransId="{69787D12-48A0-44C3-91FC-6B6868CEC9E8}"/>
    <dgm:cxn modelId="{F8B0C435-A99D-4C44-A4B7-2022C9F84CA9}" srcId="{5A9DDF9C-2B8A-4C29-8C94-A70FA5C1B26F}" destId="{8A34D74F-A766-4812-B8DD-D8B6346BEA7E}" srcOrd="0" destOrd="0" parTransId="{5351DE7A-C9AB-4DB3-BAB6-3CB33B406AE6}" sibTransId="{C959287B-AC2E-4D62-A5CC-73B27A596D1A}"/>
    <dgm:cxn modelId="{52F7EFE2-A13E-4F19-A056-8CAF9EC3212F}" type="presOf" srcId="{5A9DDF9C-2B8A-4C29-8C94-A70FA5C1B26F}" destId="{9C7E906A-83C0-4ACD-A85B-C3B3ECC328F5}" srcOrd="0" destOrd="0" presId="urn:microsoft.com/office/officeart/2005/8/layout/hierarchy4"/>
    <dgm:cxn modelId="{4E53A1B6-9AA3-441C-9883-0D1302B705C9}" type="presOf" srcId="{8A34D74F-A766-4812-B8DD-D8B6346BEA7E}" destId="{8FED49FD-D4E1-4B51-BAE0-3E262636FA6B}" srcOrd="0" destOrd="0" presId="urn:microsoft.com/office/officeart/2005/8/layout/hierarchy4"/>
    <dgm:cxn modelId="{FA0B96AC-5027-459C-8DC0-17D5905B8A2D}" type="presParOf" srcId="{B18C20B4-3FB4-4392-B751-C41DEC9CF936}" destId="{C18DAA9F-FE4F-4E4C-AEB5-89CC78643EF1}" srcOrd="0" destOrd="0" presId="urn:microsoft.com/office/officeart/2005/8/layout/hierarchy4"/>
    <dgm:cxn modelId="{FDC65C32-CEC9-4B94-AF6F-008AA7253D10}" type="presParOf" srcId="{C18DAA9F-FE4F-4E4C-AEB5-89CC78643EF1}" destId="{9C7E906A-83C0-4ACD-A85B-C3B3ECC328F5}" srcOrd="0" destOrd="0" presId="urn:microsoft.com/office/officeart/2005/8/layout/hierarchy4"/>
    <dgm:cxn modelId="{9B7C3365-0F75-4E64-9A8B-C210F758C1A1}" type="presParOf" srcId="{C18DAA9F-FE4F-4E4C-AEB5-89CC78643EF1}" destId="{D354042F-612C-4261-88A3-0C02F3DBDC57}" srcOrd="1" destOrd="0" presId="urn:microsoft.com/office/officeart/2005/8/layout/hierarchy4"/>
    <dgm:cxn modelId="{5324C954-3B6C-4416-B242-850CD3D7B535}" type="presParOf" srcId="{C18DAA9F-FE4F-4E4C-AEB5-89CC78643EF1}" destId="{1B6DA471-02AB-43F0-8E70-8858AD690264}" srcOrd="2" destOrd="0" presId="urn:microsoft.com/office/officeart/2005/8/layout/hierarchy4"/>
    <dgm:cxn modelId="{03042D7D-3831-474B-B1BE-98BAD46DF320}" type="presParOf" srcId="{1B6DA471-02AB-43F0-8E70-8858AD690264}" destId="{86BEA9A0-1405-4C05-9091-C1D2216D850F}" srcOrd="0" destOrd="0" presId="urn:microsoft.com/office/officeart/2005/8/layout/hierarchy4"/>
    <dgm:cxn modelId="{92ABD0E9-1242-47C6-9AF4-A656667EB15E}" type="presParOf" srcId="{86BEA9A0-1405-4C05-9091-C1D2216D850F}" destId="{8FED49FD-D4E1-4B51-BAE0-3E262636FA6B}" srcOrd="0" destOrd="0" presId="urn:microsoft.com/office/officeart/2005/8/layout/hierarchy4"/>
    <dgm:cxn modelId="{7ED0EB60-62B5-4839-81C3-7C03F3DBED6B}" type="presParOf" srcId="{86BEA9A0-1405-4C05-9091-C1D2216D850F}" destId="{FDDFC8BA-695F-462B-8A7B-52E16BC42FEE}" srcOrd="1" destOrd="0" presId="urn:microsoft.com/office/officeart/2005/8/layout/hierarchy4"/>
    <dgm:cxn modelId="{86A258EE-2F8E-4C74-A283-5BF3F28F1AE0}" type="presParOf" srcId="{1B6DA471-02AB-43F0-8E70-8858AD690264}" destId="{17177E7E-10A4-4F3D-9BBF-047A94F0F6E7}" srcOrd="1" destOrd="0" presId="urn:microsoft.com/office/officeart/2005/8/layout/hierarchy4"/>
    <dgm:cxn modelId="{645D1832-D2F3-495C-B784-1FD0D5480B79}" type="presParOf" srcId="{1B6DA471-02AB-43F0-8E70-8858AD690264}" destId="{5607BAEF-CAF9-4926-8FEE-BBAAC1C1F76F}" srcOrd="2" destOrd="0" presId="urn:microsoft.com/office/officeart/2005/8/layout/hierarchy4"/>
    <dgm:cxn modelId="{86348560-AFC4-437B-93EB-B34D1055984C}" type="presParOf" srcId="{5607BAEF-CAF9-4926-8FEE-BBAAC1C1F76F}" destId="{F3F8BBA4-37A5-4C81-A6C6-AB24EACFF0A8}" srcOrd="0" destOrd="0" presId="urn:microsoft.com/office/officeart/2005/8/layout/hierarchy4"/>
    <dgm:cxn modelId="{A5567B28-7A5A-49D9-861A-D588CEC392DD}" type="presParOf" srcId="{5607BAEF-CAF9-4926-8FEE-BBAAC1C1F76F}" destId="{4E4D4A41-B081-4D40-83DB-47552BDBDBCB}" srcOrd="1" destOrd="0" presId="urn:microsoft.com/office/officeart/2005/8/layout/hierarchy4"/>
    <dgm:cxn modelId="{1AE883CB-6459-4033-932D-227C04C67F47}" type="presParOf" srcId="{1B6DA471-02AB-43F0-8E70-8858AD690264}" destId="{95CE6D84-2A92-4AA6-B51B-B06D687AC815}" srcOrd="3" destOrd="0" presId="urn:microsoft.com/office/officeart/2005/8/layout/hierarchy4"/>
    <dgm:cxn modelId="{29A09888-024B-4CEA-8B15-ED44067EBD93}" type="presParOf" srcId="{1B6DA471-02AB-43F0-8E70-8858AD690264}" destId="{8B9CB55B-E770-453F-AE41-0A7A46FDBBC9}" srcOrd="4" destOrd="0" presId="urn:microsoft.com/office/officeart/2005/8/layout/hierarchy4"/>
    <dgm:cxn modelId="{FECD7672-CB23-4210-BA83-A2B9A73929A4}" type="presParOf" srcId="{8B9CB55B-E770-453F-AE41-0A7A46FDBBC9}" destId="{C68070B4-7347-4B0C-A982-31E7104C8138}" srcOrd="0" destOrd="0" presId="urn:microsoft.com/office/officeart/2005/8/layout/hierarchy4"/>
    <dgm:cxn modelId="{D64286EC-4A48-48FB-B0B1-A2AB129CA4B9}" type="presParOf" srcId="{8B9CB55B-E770-453F-AE41-0A7A46FDBBC9}" destId="{761B7CAF-B2C4-4D52-84FA-C72F6F047B1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E9A26-E8DA-45BF-8649-42BE8D71C82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F9EC8251-E37B-42E6-ADD2-4F1683862028}">
      <dgm:prSet phldrT="[Tekst]"/>
      <dgm:spPr/>
      <dgm:t>
        <a:bodyPr/>
        <a:lstStyle/>
        <a:p>
          <a:r>
            <a:rPr lang="pl-PL" dirty="0" smtClean="0"/>
            <a:t>Niwelowanie barier</a:t>
          </a:r>
          <a:endParaRPr lang="pl-PL" dirty="0"/>
        </a:p>
      </dgm:t>
    </dgm:pt>
    <dgm:pt modelId="{85B62B73-87F8-4C69-B253-0B9C5B55E83E}" type="parTrans" cxnId="{F16CF8DC-3C3B-4A18-ABF0-ADFA8A2732DF}">
      <dgm:prSet/>
      <dgm:spPr/>
      <dgm:t>
        <a:bodyPr/>
        <a:lstStyle/>
        <a:p>
          <a:endParaRPr lang="pl-PL"/>
        </a:p>
      </dgm:t>
    </dgm:pt>
    <dgm:pt modelId="{8B7154BB-03B4-4E0C-A146-94B60E46B13F}" type="sibTrans" cxnId="{F16CF8DC-3C3B-4A18-ABF0-ADFA8A2732DF}">
      <dgm:prSet/>
      <dgm:spPr/>
      <dgm:t>
        <a:bodyPr/>
        <a:lstStyle/>
        <a:p>
          <a:endParaRPr lang="pl-PL"/>
        </a:p>
      </dgm:t>
    </dgm:pt>
    <dgm:pt modelId="{9C40C7DB-8BC2-4212-984D-D45CEB0FADE8}">
      <dgm:prSet phldrT="[Tekst]"/>
      <dgm:spPr/>
      <dgm:t>
        <a:bodyPr/>
        <a:lstStyle/>
        <a:p>
          <a:r>
            <a:rPr lang="pl-PL" dirty="0" smtClean="0"/>
            <a:t>Postawa otwartości</a:t>
          </a:r>
          <a:endParaRPr lang="pl-PL" dirty="0"/>
        </a:p>
      </dgm:t>
    </dgm:pt>
    <dgm:pt modelId="{05DFFECB-51B4-4AFC-AA70-F77D450B0002}" type="parTrans" cxnId="{6D976CD7-1FF2-4BD6-9775-CA4F90806742}">
      <dgm:prSet/>
      <dgm:spPr/>
      <dgm:t>
        <a:bodyPr/>
        <a:lstStyle/>
        <a:p>
          <a:endParaRPr lang="pl-PL"/>
        </a:p>
      </dgm:t>
    </dgm:pt>
    <dgm:pt modelId="{3B3054B9-7CD4-4E58-9C7C-8A9CC7FF059A}" type="sibTrans" cxnId="{6D976CD7-1FF2-4BD6-9775-CA4F90806742}">
      <dgm:prSet/>
      <dgm:spPr/>
      <dgm:t>
        <a:bodyPr/>
        <a:lstStyle/>
        <a:p>
          <a:endParaRPr lang="pl-PL"/>
        </a:p>
      </dgm:t>
    </dgm:pt>
    <dgm:pt modelId="{72109F53-BA2F-44F9-B90B-3CF817FA109E}">
      <dgm:prSet phldrT="[Tekst]"/>
      <dgm:spPr/>
      <dgm:t>
        <a:bodyPr/>
        <a:lstStyle/>
        <a:p>
          <a:r>
            <a:rPr lang="pl-PL" dirty="0" smtClean="0"/>
            <a:t>Równe traktowanie</a:t>
          </a:r>
          <a:endParaRPr lang="pl-PL" dirty="0"/>
        </a:p>
      </dgm:t>
    </dgm:pt>
    <dgm:pt modelId="{2B127100-1145-451C-9136-5928415D8BAC}" type="parTrans" cxnId="{2495D32F-6DB0-472C-B4E2-B07B2F8FD8E9}">
      <dgm:prSet/>
      <dgm:spPr/>
      <dgm:t>
        <a:bodyPr/>
        <a:lstStyle/>
        <a:p>
          <a:endParaRPr lang="pl-PL"/>
        </a:p>
      </dgm:t>
    </dgm:pt>
    <dgm:pt modelId="{41861FD6-568A-4096-B873-B13570B49023}" type="sibTrans" cxnId="{2495D32F-6DB0-472C-B4E2-B07B2F8FD8E9}">
      <dgm:prSet/>
      <dgm:spPr/>
      <dgm:t>
        <a:bodyPr/>
        <a:lstStyle/>
        <a:p>
          <a:endParaRPr lang="pl-PL"/>
        </a:p>
      </dgm:t>
    </dgm:pt>
    <dgm:pt modelId="{6050F885-940E-462A-AFD0-F9B9D71CABD2}" type="pres">
      <dgm:prSet presAssocID="{3E8E9A26-E8DA-45BF-8649-42BE8D71C827}" presName="linearFlow" presStyleCnt="0">
        <dgm:presLayoutVars>
          <dgm:dir/>
          <dgm:resizeHandles val="exact"/>
        </dgm:presLayoutVars>
      </dgm:prSet>
      <dgm:spPr/>
    </dgm:pt>
    <dgm:pt modelId="{32A453FC-9235-4C5E-9738-0DA18A354654}" type="pres">
      <dgm:prSet presAssocID="{F9EC8251-E37B-42E6-ADD2-4F1683862028}" presName="node" presStyleLbl="node1" presStyleIdx="0" presStyleCnt="3" custScaleX="405840" custScaleY="140235" custLinFactNeighborX="87009" custLinFactNeighborY="-43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EDA0AF12-52F7-4F92-A5B6-D659028CD5F7}" type="pres">
      <dgm:prSet presAssocID="{8B7154BB-03B4-4E0C-A146-94B60E46B13F}" presName="spacerL" presStyleCnt="0"/>
      <dgm:spPr/>
    </dgm:pt>
    <dgm:pt modelId="{5EEF916B-98A7-4C52-9DA5-DE9B99271E11}" type="pres">
      <dgm:prSet presAssocID="{8B7154BB-03B4-4E0C-A146-94B60E46B13F}" presName="sibTrans" presStyleLbl="sibTrans2D1" presStyleIdx="0" presStyleCnt="2"/>
      <dgm:spPr/>
      <dgm:t>
        <a:bodyPr/>
        <a:lstStyle/>
        <a:p>
          <a:endParaRPr lang="pl-PL"/>
        </a:p>
      </dgm:t>
    </dgm:pt>
    <dgm:pt modelId="{92C2C579-8774-4CAE-A326-2AE3A0075277}" type="pres">
      <dgm:prSet presAssocID="{8B7154BB-03B4-4E0C-A146-94B60E46B13F}" presName="spacerR" presStyleCnt="0"/>
      <dgm:spPr/>
    </dgm:pt>
    <dgm:pt modelId="{AA029BB3-E5BB-4389-84ED-FE187ED35D90}" type="pres">
      <dgm:prSet presAssocID="{9C40C7DB-8BC2-4212-984D-D45CEB0FADE8}" presName="node" presStyleLbl="node1" presStyleIdx="1" presStyleCnt="3" custScaleX="123945" custScaleY="13021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44854507-81A2-49D6-96D8-F8AEA984365F}" type="pres">
      <dgm:prSet presAssocID="{3B3054B9-7CD4-4E58-9C7C-8A9CC7FF059A}" presName="spacerL" presStyleCnt="0"/>
      <dgm:spPr/>
    </dgm:pt>
    <dgm:pt modelId="{421E41FE-4EA0-4F47-A410-2E311EA9C8F8}" type="pres">
      <dgm:prSet presAssocID="{3B3054B9-7CD4-4E58-9C7C-8A9CC7FF059A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93E5E25-4373-445B-B0E1-6D26CAA4C7CE}" type="pres">
      <dgm:prSet presAssocID="{3B3054B9-7CD4-4E58-9C7C-8A9CC7FF059A}" presName="spacerR" presStyleCnt="0"/>
      <dgm:spPr/>
    </dgm:pt>
    <dgm:pt modelId="{239EC56A-EDB1-436F-BD48-BD4EB1D760DA}" type="pres">
      <dgm:prSet presAssocID="{72109F53-BA2F-44F9-B90B-3CF817FA109E}" presName="node" presStyleLbl="node1" presStyleIdx="2" presStyleCnt="3" custScaleX="123759" custScaleY="1271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E119642F-B03E-4BDC-8437-9ED3748B2BDE}" type="presOf" srcId="{9C40C7DB-8BC2-4212-984D-D45CEB0FADE8}" destId="{AA029BB3-E5BB-4389-84ED-FE187ED35D90}" srcOrd="0" destOrd="0" presId="urn:microsoft.com/office/officeart/2005/8/layout/equation1"/>
    <dgm:cxn modelId="{B4D078F6-E900-49BF-940F-F0CE6F22B63D}" type="presOf" srcId="{72109F53-BA2F-44F9-B90B-3CF817FA109E}" destId="{239EC56A-EDB1-436F-BD48-BD4EB1D760DA}" srcOrd="0" destOrd="0" presId="urn:microsoft.com/office/officeart/2005/8/layout/equation1"/>
    <dgm:cxn modelId="{F16CF8DC-3C3B-4A18-ABF0-ADFA8A2732DF}" srcId="{3E8E9A26-E8DA-45BF-8649-42BE8D71C827}" destId="{F9EC8251-E37B-42E6-ADD2-4F1683862028}" srcOrd="0" destOrd="0" parTransId="{85B62B73-87F8-4C69-B253-0B9C5B55E83E}" sibTransId="{8B7154BB-03B4-4E0C-A146-94B60E46B13F}"/>
    <dgm:cxn modelId="{2495D32F-6DB0-472C-B4E2-B07B2F8FD8E9}" srcId="{3E8E9A26-E8DA-45BF-8649-42BE8D71C827}" destId="{72109F53-BA2F-44F9-B90B-3CF817FA109E}" srcOrd="2" destOrd="0" parTransId="{2B127100-1145-451C-9136-5928415D8BAC}" sibTransId="{41861FD6-568A-4096-B873-B13570B49023}"/>
    <dgm:cxn modelId="{6D976CD7-1FF2-4BD6-9775-CA4F90806742}" srcId="{3E8E9A26-E8DA-45BF-8649-42BE8D71C827}" destId="{9C40C7DB-8BC2-4212-984D-D45CEB0FADE8}" srcOrd="1" destOrd="0" parTransId="{05DFFECB-51B4-4AFC-AA70-F77D450B0002}" sibTransId="{3B3054B9-7CD4-4E58-9C7C-8A9CC7FF059A}"/>
    <dgm:cxn modelId="{6CCD10AA-FDA4-4F14-92DB-CEFFF139B67E}" type="presOf" srcId="{3E8E9A26-E8DA-45BF-8649-42BE8D71C827}" destId="{6050F885-940E-462A-AFD0-F9B9D71CABD2}" srcOrd="0" destOrd="0" presId="urn:microsoft.com/office/officeart/2005/8/layout/equation1"/>
    <dgm:cxn modelId="{911537B9-3E13-4E10-8F7D-E0C729C27765}" type="presOf" srcId="{3B3054B9-7CD4-4E58-9C7C-8A9CC7FF059A}" destId="{421E41FE-4EA0-4F47-A410-2E311EA9C8F8}" srcOrd="0" destOrd="0" presId="urn:microsoft.com/office/officeart/2005/8/layout/equation1"/>
    <dgm:cxn modelId="{A491A59E-4981-4F96-B955-AE15A93EC16C}" type="presOf" srcId="{F9EC8251-E37B-42E6-ADD2-4F1683862028}" destId="{32A453FC-9235-4C5E-9738-0DA18A354654}" srcOrd="0" destOrd="0" presId="urn:microsoft.com/office/officeart/2005/8/layout/equation1"/>
    <dgm:cxn modelId="{B03F8D63-5CB3-4200-8B15-CCB592C0FECC}" type="presOf" srcId="{8B7154BB-03B4-4E0C-A146-94B60E46B13F}" destId="{5EEF916B-98A7-4C52-9DA5-DE9B99271E11}" srcOrd="0" destOrd="0" presId="urn:microsoft.com/office/officeart/2005/8/layout/equation1"/>
    <dgm:cxn modelId="{BFA3FCAA-C580-4945-A490-6EBBBD60BDD1}" type="presParOf" srcId="{6050F885-940E-462A-AFD0-F9B9D71CABD2}" destId="{32A453FC-9235-4C5E-9738-0DA18A354654}" srcOrd="0" destOrd="0" presId="urn:microsoft.com/office/officeart/2005/8/layout/equation1"/>
    <dgm:cxn modelId="{97BB6C30-92AC-44C4-A8C7-990F8339CEBB}" type="presParOf" srcId="{6050F885-940E-462A-AFD0-F9B9D71CABD2}" destId="{EDA0AF12-52F7-4F92-A5B6-D659028CD5F7}" srcOrd="1" destOrd="0" presId="urn:microsoft.com/office/officeart/2005/8/layout/equation1"/>
    <dgm:cxn modelId="{62C20F92-302E-4134-8CB1-F2827EFFB97A}" type="presParOf" srcId="{6050F885-940E-462A-AFD0-F9B9D71CABD2}" destId="{5EEF916B-98A7-4C52-9DA5-DE9B99271E11}" srcOrd="2" destOrd="0" presId="urn:microsoft.com/office/officeart/2005/8/layout/equation1"/>
    <dgm:cxn modelId="{84DAC376-B818-4426-A6F3-3CC4F52740F7}" type="presParOf" srcId="{6050F885-940E-462A-AFD0-F9B9D71CABD2}" destId="{92C2C579-8774-4CAE-A326-2AE3A0075277}" srcOrd="3" destOrd="0" presId="urn:microsoft.com/office/officeart/2005/8/layout/equation1"/>
    <dgm:cxn modelId="{CB7778AC-6408-411A-B2D2-87B0CBD497E5}" type="presParOf" srcId="{6050F885-940E-462A-AFD0-F9B9D71CABD2}" destId="{AA029BB3-E5BB-4389-84ED-FE187ED35D90}" srcOrd="4" destOrd="0" presId="urn:microsoft.com/office/officeart/2005/8/layout/equation1"/>
    <dgm:cxn modelId="{5FFA8F0F-87A7-42D4-BC76-CAD3B96B71D4}" type="presParOf" srcId="{6050F885-940E-462A-AFD0-F9B9D71CABD2}" destId="{44854507-81A2-49D6-96D8-F8AEA984365F}" srcOrd="5" destOrd="0" presId="urn:microsoft.com/office/officeart/2005/8/layout/equation1"/>
    <dgm:cxn modelId="{F1E02DA1-09A7-4F37-809B-2B552DEAF7DE}" type="presParOf" srcId="{6050F885-940E-462A-AFD0-F9B9D71CABD2}" destId="{421E41FE-4EA0-4F47-A410-2E311EA9C8F8}" srcOrd="6" destOrd="0" presId="urn:microsoft.com/office/officeart/2005/8/layout/equation1"/>
    <dgm:cxn modelId="{D739F825-E310-4CCA-BA3C-825BCAFFEC2D}" type="presParOf" srcId="{6050F885-940E-462A-AFD0-F9B9D71CABD2}" destId="{193E5E25-4373-445B-B0E1-6D26CAA4C7CE}" srcOrd="7" destOrd="0" presId="urn:microsoft.com/office/officeart/2005/8/layout/equation1"/>
    <dgm:cxn modelId="{33707C6D-BF93-4AE9-9C91-88371D967A6F}" type="presParOf" srcId="{6050F885-940E-462A-AFD0-F9B9D71CABD2}" destId="{239EC56A-EDB1-436F-BD48-BD4EB1D760D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7E906A-83C0-4ACD-A85B-C3B3ECC328F5}">
      <dsp:nvSpPr>
        <dsp:cNvPr id="0" name=""/>
        <dsp:cNvSpPr/>
      </dsp:nvSpPr>
      <dsp:spPr>
        <a:xfrm>
          <a:off x="3139" y="0"/>
          <a:ext cx="4364668" cy="130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700" kern="1200" dirty="0" smtClean="0"/>
            <a:t>Dostępność</a:t>
          </a:r>
          <a:endParaRPr lang="pl-PL" sz="5700" kern="1200" dirty="0"/>
        </a:p>
      </dsp:txBody>
      <dsp:txXfrm>
        <a:off x="3139" y="0"/>
        <a:ext cx="4364668" cy="1309364"/>
      </dsp:txXfrm>
    </dsp:sp>
    <dsp:sp modelId="{8FED49FD-D4E1-4B51-BAE0-3E262636FA6B}">
      <dsp:nvSpPr>
        <dsp:cNvPr id="0" name=""/>
        <dsp:cNvSpPr/>
      </dsp:nvSpPr>
      <dsp:spPr>
        <a:xfrm>
          <a:off x="1569" y="1426673"/>
          <a:ext cx="1377736" cy="130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Komunikacji </a:t>
          </a:r>
          <a:endParaRPr lang="pl-PL" sz="1800" kern="1200" dirty="0"/>
        </a:p>
      </dsp:txBody>
      <dsp:txXfrm>
        <a:off x="1569" y="1426673"/>
        <a:ext cx="1377736" cy="1309364"/>
      </dsp:txXfrm>
    </dsp:sp>
    <dsp:sp modelId="{F3F8BBA4-37A5-4C81-A6C6-AB24EACFF0A8}">
      <dsp:nvSpPr>
        <dsp:cNvPr id="0" name=""/>
        <dsp:cNvSpPr/>
      </dsp:nvSpPr>
      <dsp:spPr>
        <a:xfrm>
          <a:off x="1495035" y="1426939"/>
          <a:ext cx="1377736" cy="130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Informacji </a:t>
          </a:r>
          <a:endParaRPr lang="pl-PL" sz="1800" kern="1200" dirty="0"/>
        </a:p>
      </dsp:txBody>
      <dsp:txXfrm>
        <a:off x="1495035" y="1426939"/>
        <a:ext cx="1377736" cy="1309364"/>
      </dsp:txXfrm>
    </dsp:sp>
    <dsp:sp modelId="{C68070B4-7347-4B0C-A982-31E7104C8138}">
      <dsp:nvSpPr>
        <dsp:cNvPr id="0" name=""/>
        <dsp:cNvSpPr/>
      </dsp:nvSpPr>
      <dsp:spPr>
        <a:xfrm>
          <a:off x="2988502" y="1426673"/>
          <a:ext cx="1377736" cy="130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Przestrzeni</a:t>
          </a:r>
          <a:endParaRPr lang="pl-PL" sz="1800" kern="1200" dirty="0"/>
        </a:p>
      </dsp:txBody>
      <dsp:txXfrm>
        <a:off x="2988502" y="1426673"/>
        <a:ext cx="1377736" cy="13093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A453FC-9235-4C5E-9738-0DA18A354654}">
      <dsp:nvSpPr>
        <dsp:cNvPr id="0" name=""/>
        <dsp:cNvSpPr/>
      </dsp:nvSpPr>
      <dsp:spPr>
        <a:xfrm>
          <a:off x="72008" y="1484780"/>
          <a:ext cx="4042912" cy="1396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Niwelowanie barier</a:t>
          </a:r>
          <a:endParaRPr lang="pl-PL" sz="1700" kern="1200" dirty="0"/>
        </a:p>
      </dsp:txBody>
      <dsp:txXfrm>
        <a:off x="72008" y="1484780"/>
        <a:ext cx="4042912" cy="1396998"/>
      </dsp:txXfrm>
    </dsp:sp>
    <dsp:sp modelId="{5EEF916B-98A7-4C52-9DA5-DE9B99271E11}">
      <dsp:nvSpPr>
        <dsp:cNvPr id="0" name=""/>
        <dsp:cNvSpPr/>
      </dsp:nvSpPr>
      <dsp:spPr>
        <a:xfrm>
          <a:off x="4125429" y="1937550"/>
          <a:ext cx="577786" cy="57778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>
        <a:off x="4125429" y="1937550"/>
        <a:ext cx="577786" cy="577786"/>
      </dsp:txXfrm>
    </dsp:sp>
    <dsp:sp modelId="{AA029BB3-E5BB-4389-84ED-FE187ED35D90}">
      <dsp:nvSpPr>
        <dsp:cNvPr id="0" name=""/>
        <dsp:cNvSpPr/>
      </dsp:nvSpPr>
      <dsp:spPr>
        <a:xfrm>
          <a:off x="4784106" y="1577833"/>
          <a:ext cx="1234720" cy="129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Postawa otwartości</a:t>
          </a:r>
          <a:endParaRPr lang="pl-PL" sz="1700" kern="1200" dirty="0"/>
        </a:p>
      </dsp:txBody>
      <dsp:txXfrm>
        <a:off x="4784106" y="1577833"/>
        <a:ext cx="1234720" cy="1297220"/>
      </dsp:txXfrm>
    </dsp:sp>
    <dsp:sp modelId="{421E41FE-4EA0-4F47-A410-2E311EA9C8F8}">
      <dsp:nvSpPr>
        <dsp:cNvPr id="0" name=""/>
        <dsp:cNvSpPr/>
      </dsp:nvSpPr>
      <dsp:spPr>
        <a:xfrm>
          <a:off x="6099716" y="1937550"/>
          <a:ext cx="577786" cy="57778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/>
        </a:p>
      </dsp:txBody>
      <dsp:txXfrm>
        <a:off x="6099716" y="1937550"/>
        <a:ext cx="577786" cy="577786"/>
      </dsp:txXfrm>
    </dsp:sp>
    <dsp:sp modelId="{239EC56A-EDB1-436F-BD48-BD4EB1D760DA}">
      <dsp:nvSpPr>
        <dsp:cNvPr id="0" name=""/>
        <dsp:cNvSpPr/>
      </dsp:nvSpPr>
      <dsp:spPr>
        <a:xfrm>
          <a:off x="6758393" y="1593169"/>
          <a:ext cx="1232867" cy="1266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Równe traktowanie</a:t>
          </a:r>
          <a:endParaRPr lang="pl-PL" sz="1700" kern="1200" dirty="0"/>
        </a:p>
      </dsp:txBody>
      <dsp:txXfrm>
        <a:off x="6758393" y="1593169"/>
        <a:ext cx="1232867" cy="1266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8406B-DF68-4130-A063-6A0E2283ACBF}" type="datetimeFigureOut">
              <a:rPr lang="pl-PL" smtClean="0"/>
              <a:pPr/>
              <a:t>2023-12-03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3EF56-2844-4FF3-A1C8-6727F1BAFE1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C22441-CF78-46AD-9B7F-6C1F8440503D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>
              <a:solidFill>
                <a:srgbClr val="FF0000"/>
              </a:solidFill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44F9CC-4F35-4086-9F42-68A4ECA6FE35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C603D7-F705-4062-9BA3-4BD6ACC089B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FC146C-450A-464E-A716-6F0634E45377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B17B42-4647-48FF-83F7-4AD81AA8E1A8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D995C6-421A-43C4-A922-667BC7553EFB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F15A4B-8067-4E27-AD12-501271085E61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3B11F7-499B-47B0-B289-550758555B7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75AC25-346A-4AF9-83A6-192537CF7D81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7FCB43-3765-4A41-A1BE-2B73A33F875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7C2-2E55-485A-9409-6F31E959E820}" type="datetimeFigureOut">
              <a:rPr lang="pl-PL" smtClean="0"/>
              <a:pPr/>
              <a:t>2023-12-03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2E38-C11F-48E3-8D4A-3358496E8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7C2-2E55-485A-9409-6F31E959E820}" type="datetimeFigureOut">
              <a:rPr lang="pl-PL" smtClean="0"/>
              <a:pPr/>
              <a:t>2023-12-03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2E38-C11F-48E3-8D4A-3358496E8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7C2-2E55-485A-9409-6F31E959E820}" type="datetimeFigureOut">
              <a:rPr lang="pl-PL" smtClean="0"/>
              <a:pPr/>
              <a:t>2023-12-03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2E38-C11F-48E3-8D4A-3358496E8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7C2-2E55-485A-9409-6F31E959E820}" type="datetimeFigureOut">
              <a:rPr lang="pl-PL" smtClean="0"/>
              <a:pPr/>
              <a:t>2023-12-03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2E38-C11F-48E3-8D4A-3358496E8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7C2-2E55-485A-9409-6F31E959E820}" type="datetimeFigureOut">
              <a:rPr lang="pl-PL" smtClean="0"/>
              <a:pPr/>
              <a:t>2023-12-03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2E38-C11F-48E3-8D4A-3358496E8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7C2-2E55-485A-9409-6F31E959E820}" type="datetimeFigureOut">
              <a:rPr lang="pl-PL" smtClean="0"/>
              <a:pPr/>
              <a:t>2023-12-03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2E38-C11F-48E3-8D4A-3358496E8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7C2-2E55-485A-9409-6F31E959E820}" type="datetimeFigureOut">
              <a:rPr lang="pl-PL" smtClean="0"/>
              <a:pPr/>
              <a:t>2023-12-03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2E38-C11F-48E3-8D4A-3358496E8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7C2-2E55-485A-9409-6F31E959E820}" type="datetimeFigureOut">
              <a:rPr lang="pl-PL" smtClean="0"/>
              <a:pPr/>
              <a:t>2023-12-03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2E38-C11F-48E3-8D4A-3358496E8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7C2-2E55-485A-9409-6F31E959E820}" type="datetimeFigureOut">
              <a:rPr lang="pl-PL" smtClean="0"/>
              <a:pPr/>
              <a:t>2023-12-03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2E38-C11F-48E3-8D4A-3358496E8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7C2-2E55-485A-9409-6F31E959E820}" type="datetimeFigureOut">
              <a:rPr lang="pl-PL" smtClean="0"/>
              <a:pPr/>
              <a:t>2023-12-03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2E38-C11F-48E3-8D4A-3358496E8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7C2-2E55-485A-9409-6F31E959E820}" type="datetimeFigureOut">
              <a:rPr lang="pl-PL" smtClean="0"/>
              <a:pPr/>
              <a:t>2023-12-03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2E38-C11F-48E3-8D4A-3358496E8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897C2-2E55-485A-9409-6F31E959E820}" type="datetimeFigureOut">
              <a:rPr lang="pl-PL" smtClean="0"/>
              <a:pPr/>
              <a:t>2023-12-03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42E38-C11F-48E3-8D4A-3358496E8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0"/>
            <a:ext cx="7056438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Obraz 5"/>
          <p:cNvPicPr>
            <a:picLocks noChangeAspect="1"/>
          </p:cNvPicPr>
          <p:nvPr/>
        </p:nvPicPr>
        <p:blipFill>
          <a:blip r:embed="rId3" cstate="print"/>
          <a:srcRect l="40540"/>
          <a:stretch>
            <a:fillRect/>
          </a:stretch>
        </p:blipFill>
        <p:spPr bwMode="auto">
          <a:xfrm>
            <a:off x="8388350" y="6092825"/>
            <a:ext cx="6159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rostokąt 1"/>
          <p:cNvSpPr>
            <a:spLocks noChangeArrowheads="1"/>
          </p:cNvSpPr>
          <p:nvPr/>
        </p:nvSpPr>
        <p:spPr bwMode="auto">
          <a:xfrm>
            <a:off x="234950" y="549275"/>
            <a:ext cx="84963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altLang="pl-PL" sz="4000">
              <a:solidFill>
                <a:srgbClr val="92D050"/>
              </a:solidFill>
              <a:cs typeface="Arial" charset="0"/>
            </a:endParaRPr>
          </a:p>
          <a:p>
            <a:pPr algn="ctr"/>
            <a:r>
              <a:rPr lang="pl-PL" altLang="pl-PL" sz="4000" b="1">
                <a:solidFill>
                  <a:srgbClr val="92D050"/>
                </a:solidFill>
                <a:cs typeface="Arial" charset="0"/>
              </a:rPr>
              <a:t>Praktyczny poradnik</a:t>
            </a:r>
          </a:p>
          <a:p>
            <a:pPr algn="ctr"/>
            <a:r>
              <a:rPr lang="pl-PL" altLang="pl-PL" sz="4000" b="1">
                <a:solidFill>
                  <a:srgbClr val="92D050"/>
                </a:solidFill>
                <a:cs typeface="Arial" charset="0"/>
              </a:rPr>
              <a:t> savoir – vivre </a:t>
            </a:r>
          </a:p>
          <a:p>
            <a:pPr algn="ctr"/>
            <a:r>
              <a:rPr lang="pl-PL" altLang="pl-PL" sz="4000" b="1">
                <a:solidFill>
                  <a:srgbClr val="92D050"/>
                </a:solidFill>
                <a:cs typeface="Arial" charset="0"/>
              </a:rPr>
              <a:t>wobec osób niepełnosprawnych </a:t>
            </a:r>
          </a:p>
          <a:p>
            <a:pPr algn="ctr"/>
            <a:endParaRPr lang="pl-PL" altLang="pl-PL" sz="4000" b="1">
              <a:solidFill>
                <a:srgbClr val="92D050"/>
              </a:solidFill>
              <a:cs typeface="Arial" charset="0"/>
            </a:endParaRPr>
          </a:p>
        </p:txBody>
      </p:sp>
      <p:pic>
        <p:nvPicPr>
          <p:cNvPr id="17411" name="Obraz 2"/>
          <p:cNvPicPr>
            <a:picLocks noChangeAspect="1"/>
          </p:cNvPicPr>
          <p:nvPr/>
        </p:nvPicPr>
        <p:blipFill>
          <a:blip r:embed="rId2" cstate="print"/>
          <a:srcRect l="40540"/>
          <a:stretch>
            <a:fillRect/>
          </a:stretch>
        </p:blipFill>
        <p:spPr bwMode="auto">
          <a:xfrm>
            <a:off x="8388350" y="6092825"/>
            <a:ext cx="6159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788" y="3287713"/>
            <a:ext cx="7088187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Potrzeby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Najważniejsze jest równe traktowanie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Czasami samo równe traktowanie nie wystarczy- trzeba zadbać o dostępność</a:t>
            </a:r>
            <a:endParaRPr lang="pl-PL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  <p:graphicFrame>
        <p:nvGraphicFramePr>
          <p:cNvPr id="4" name="Diagram 3" descr="Na dużym pasku napis &quot;Dostępność&quot;. Odchodzą od niego trzy mniejsze kwadraty z napisami: komunikacji, informacji, przestrzenu"/>
          <p:cNvGraphicFramePr/>
          <p:nvPr/>
        </p:nvGraphicFramePr>
        <p:xfrm>
          <a:off x="4499992" y="2348880"/>
          <a:ext cx="436780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Czasami wystarczy zlikwidować bariery architektoniczne</a:t>
            </a:r>
            <a:endParaRPr lang="pl-PL" dirty="0"/>
          </a:p>
        </p:txBody>
      </p:sp>
      <p:pic>
        <p:nvPicPr>
          <p:cNvPr id="8" name="Picture 2" descr="http://asdteacher.com/wp-content/uploads/2012/08/accessible.jpg&#10;&#10;Mężczyzna na wózku staje przed schodami. Koło schodów jest tabliczka z napisem &quot;Zapraszamy. Wszyscy mile widziani&quot;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1038" y="3016250"/>
            <a:ext cx="3027362" cy="27908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wheelchairnet.org/wcn_prodserv/docs/pwtg/sec3.5/IMAGE2.GIF&#10;&#10;Kobieta na wózku bez przeszkód pokonuje przestrzeń po pochylni o małym nachyleniu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73600" y="3141663"/>
            <a:ext cx="4041775" cy="2514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….albo bariery w komunikacji</a:t>
            </a:r>
          </a:p>
        </p:txBody>
      </p:sp>
      <p:pic>
        <p:nvPicPr>
          <p:cNvPr id="1028" name="Picture 4" descr="http://job-images.com/material/008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8225" y="1600200"/>
            <a:ext cx="4525963" cy="45259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Czasami potrzebny jest specjalistyczny sprzęt</a:t>
            </a:r>
            <a:endParaRPr lang="pl-PL" dirty="0"/>
          </a:p>
        </p:txBody>
      </p:sp>
      <p:pic>
        <p:nvPicPr>
          <p:cNvPr id="4" name="Picture 2" descr="C:\Users\Łucja\Desktop\blogAssistiveTechnology.jpg&#10;&#10;Zdjęcie przedstawia miniatury różnego sprzętu niwelującego ograniczenia funkcjonalne- drukarka brajlowska, system FM, aparat słuchowy, telefon głośnomówiący, videotłumacz. 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3375" y="1600200"/>
            <a:ext cx="5937250" cy="45259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dirty="0" smtClean="0"/>
              <a:t>Niepełnosprawność jako wynik interakcji z barierami w otoczeniu  </a:t>
            </a:r>
          </a:p>
        </p:txBody>
      </p:sp>
      <p:sp>
        <p:nvSpPr>
          <p:cNvPr id="5123" name="Symbol zastępczy zawartości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altLang="pl-PL" smtClean="0"/>
              <a:t>Osoby z niepełnosprawnościami napotykają na liczne bariery, które utrudniają im pełne i samodzielne życie w społeczeństwie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altLang="pl-PL" smtClean="0"/>
              <a:t> Brak barier i dostępność to ważny krok do równego traktowania osób z niepełnosprawnościami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l-PL" altLang="pl-PL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Podstawowe zasady traktowania osób z </a:t>
            </a:r>
            <a:r>
              <a:rPr lang="pl-PL" dirty="0" err="1" smtClean="0"/>
              <a:t>niepełnosprawnościami</a:t>
            </a:r>
            <a:r>
              <a:rPr lang="pl-PL" dirty="0" smtClean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Nie naruszaj przestrzeni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Zawsze zwracaj się do osoby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Traktuj równo nie specjalnie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Każdy jest inny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Dbaj o zniwelowanie różnic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N</a:t>
            </a:r>
            <a:r>
              <a:rPr lang="pl-PL" dirty="0" smtClean="0"/>
              <a:t>ie zakładaj z góry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Zapytaj, zanim pomożesz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Zadbaj o dostępność w komunikacji/informacji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Rozmawiaj naturalnie („do widzenia”, </a:t>
            </a:r>
            <a:r>
              <a:rPr lang="pl-PL" smtClean="0"/>
              <a:t>„idziemy?)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Równe traktowanie</a:t>
            </a:r>
          </a:p>
        </p:txBody>
      </p:sp>
      <p:sp>
        <p:nvSpPr>
          <p:cNvPr id="29699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5395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pl-PL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Diagram 3" descr="Niwelowanie barier+postawa otwartości=równe traktowanie"/>
          <p:cNvGraphicFramePr/>
          <p:nvPr/>
        </p:nvGraphicFramePr>
        <p:xfrm>
          <a:off x="467544" y="0"/>
          <a:ext cx="7992888" cy="44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le tekstowe 2"/>
          <p:cNvSpPr txBox="1">
            <a:spLocks noChangeArrowheads="1"/>
          </p:cNvSpPr>
          <p:nvPr/>
        </p:nvSpPr>
        <p:spPr bwMode="auto">
          <a:xfrm>
            <a:off x="533400" y="1196975"/>
            <a:ext cx="3038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b="1">
                <a:cs typeface="Arial" charset="0"/>
              </a:rPr>
              <a:t>LOGO SYMBOLIZUJĄCE NIEPEŁNOSPRAWNOŚĆ</a:t>
            </a:r>
          </a:p>
        </p:txBody>
      </p:sp>
      <p:pic>
        <p:nvPicPr>
          <p:cNvPr id="4099" name="Obraz 3"/>
          <p:cNvPicPr>
            <a:picLocks noChangeAspect="1"/>
          </p:cNvPicPr>
          <p:nvPr/>
        </p:nvPicPr>
        <p:blipFill>
          <a:blip r:embed="rId2" cstate="print"/>
          <a:srcRect l="40540"/>
          <a:stretch>
            <a:fillRect/>
          </a:stretch>
        </p:blipFill>
        <p:spPr bwMode="auto">
          <a:xfrm>
            <a:off x="500063" y="2349500"/>
            <a:ext cx="310515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775" y="-12700"/>
            <a:ext cx="497522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altLang="pl-PL" dirty="0" smtClean="0">
                <a:latin typeface="Arial" charset="0"/>
                <a:cs typeface="Arial" charset="0"/>
              </a:rPr>
              <a:t>Międzynarodowy Dzień Niepełnosprawności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altLang="pl-PL" dirty="0" smtClean="0">
                <a:latin typeface="Arial" charset="0"/>
                <a:cs typeface="Arial" charset="0"/>
              </a:rPr>
              <a:t>Został on ustanowiony w 1992 roku przez Zgromadzenie Ogólne </a:t>
            </a:r>
            <a:br>
              <a:rPr lang="pl-PL" altLang="pl-PL" dirty="0" smtClean="0">
                <a:latin typeface="Arial" charset="0"/>
                <a:cs typeface="Arial" charset="0"/>
              </a:rPr>
            </a:br>
            <a:r>
              <a:rPr lang="pl-PL" altLang="pl-PL" dirty="0" smtClean="0">
                <a:latin typeface="Arial" charset="0"/>
                <a:cs typeface="Arial" charset="0"/>
              </a:rPr>
              <a:t>Narodów Zjednoczonych. </a:t>
            </a:r>
          </a:p>
          <a:p>
            <a:pPr algn="ctr"/>
            <a:endParaRPr lang="pl-PL" altLang="pl-PL" dirty="0" smtClean="0">
              <a:latin typeface="Arial" charset="0"/>
              <a:cs typeface="Arial" charset="0"/>
            </a:endParaRPr>
          </a:p>
          <a:p>
            <a:pPr algn="ctr"/>
            <a:r>
              <a:rPr lang="pl-PL" altLang="pl-PL" dirty="0" smtClean="0">
                <a:latin typeface="Arial" charset="0"/>
                <a:cs typeface="Arial" charset="0"/>
              </a:rPr>
              <a:t>Ustanawiając Międzynarodowy Dzień Osób Niepełnosprawnych ONZ chciała zwrócić uwagę na problemy tej grupy społecznej i podkreślić konieczność działań na rzecz integracji osób niepełnosprawnych z resztą społeczeństwa, wyrównywania szans </a:t>
            </a:r>
            <a:br>
              <a:rPr lang="pl-PL" altLang="pl-PL" dirty="0" smtClean="0">
                <a:latin typeface="Arial" charset="0"/>
                <a:cs typeface="Arial" charset="0"/>
              </a:rPr>
            </a:br>
            <a:r>
              <a:rPr lang="pl-PL" altLang="pl-PL" dirty="0" smtClean="0">
                <a:latin typeface="Arial" charset="0"/>
                <a:cs typeface="Arial" charset="0"/>
              </a:rPr>
              <a:t>i przeciwdziałania wykluczeniu społecznemu tych osób.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altLang="pl-PL" dirty="0" smtClean="0">
                <a:cs typeface="Arial" charset="0"/>
              </a:rPr>
              <a:t>Międzynarodowy Dzień Niepełnosprawności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2132856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dirty="0" smtClean="0"/>
              <a:t>Celem corocznych obchodów </a:t>
            </a:r>
            <a:br>
              <a:rPr lang="pl-PL" altLang="pl-PL" dirty="0" smtClean="0"/>
            </a:br>
            <a:r>
              <a:rPr lang="pl-PL" altLang="pl-PL" dirty="0" smtClean="0"/>
              <a:t>Dnia Osób Niepełnosprawnych jest zwrócenie uwagi na prawa osób z </a:t>
            </a:r>
            <a:r>
              <a:rPr lang="pl-PL" altLang="pl-PL" dirty="0" err="1" smtClean="0"/>
              <a:t>niepełnosprawnościami</a:t>
            </a:r>
            <a:r>
              <a:rPr lang="pl-PL" altLang="pl-PL" dirty="0" smtClean="0"/>
              <a:t>, upowszechnianie idei tolerancji, otwartości i szacunku dla inności, a także  ukazanie korzyści płynących z  pełnej integracji osób niepełnosprawnych we wszystkich dziedzinach życia.</a:t>
            </a:r>
            <a:endParaRPr lang="pl-PL" alt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2"/>
          <p:cNvPicPr>
            <a:picLocks noChangeAspect="1"/>
          </p:cNvPicPr>
          <p:nvPr/>
        </p:nvPicPr>
        <p:blipFill>
          <a:blip r:embed="rId2" cstate="print"/>
          <a:srcRect l="114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Prostokąt 1"/>
          <p:cNvSpPr>
            <a:spLocks noChangeArrowheads="1"/>
          </p:cNvSpPr>
          <p:nvPr/>
        </p:nvSpPr>
        <p:spPr bwMode="auto">
          <a:xfrm>
            <a:off x="4787900" y="1125538"/>
            <a:ext cx="41783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altLang="pl-PL" sz="1600">
                <a:cs typeface="Arial" charset="0"/>
              </a:rPr>
              <a:t>Zgodnie z definicją sformułowaną przez Światową Organizację Zdrowia (WHO):</a:t>
            </a:r>
          </a:p>
          <a:p>
            <a:pPr algn="ctr">
              <a:lnSpc>
                <a:spcPct val="150000"/>
              </a:lnSpc>
            </a:pPr>
            <a:r>
              <a:rPr lang="pl-PL" altLang="pl-PL" sz="1600">
                <a:cs typeface="Arial" charset="0"/>
              </a:rPr>
              <a:t/>
            </a:r>
            <a:br>
              <a:rPr lang="pl-PL" altLang="pl-PL" sz="1600">
                <a:cs typeface="Arial" charset="0"/>
              </a:rPr>
            </a:br>
            <a:r>
              <a:rPr lang="pl-PL" altLang="pl-PL" sz="1600" b="1">
                <a:cs typeface="Arial" charset="0"/>
              </a:rPr>
              <a:t>Osoba niepełnosprawna </a:t>
            </a:r>
            <a:r>
              <a:rPr lang="pl-PL" altLang="pl-PL" sz="1600">
                <a:cs typeface="Arial" charset="0"/>
              </a:rPr>
              <a:t>to taka, </a:t>
            </a:r>
            <a:br>
              <a:rPr lang="pl-PL" altLang="pl-PL" sz="1600">
                <a:cs typeface="Arial" charset="0"/>
              </a:rPr>
            </a:br>
            <a:r>
              <a:rPr lang="pl-PL" altLang="pl-PL" sz="1600">
                <a:cs typeface="Arial" charset="0"/>
              </a:rPr>
              <a:t>która nie może samodzielnie, </a:t>
            </a:r>
            <a:br>
              <a:rPr lang="pl-PL" altLang="pl-PL" sz="1600">
                <a:cs typeface="Arial" charset="0"/>
              </a:rPr>
            </a:br>
            <a:r>
              <a:rPr lang="pl-PL" altLang="pl-PL" sz="1600">
                <a:cs typeface="Arial" charset="0"/>
              </a:rPr>
              <a:t>częściowo lub całkowicie </a:t>
            </a:r>
            <a:br>
              <a:rPr lang="pl-PL" altLang="pl-PL" sz="1600">
                <a:cs typeface="Arial" charset="0"/>
              </a:rPr>
            </a:br>
            <a:r>
              <a:rPr lang="pl-PL" altLang="pl-PL" sz="1600">
                <a:cs typeface="Arial" charset="0"/>
              </a:rPr>
              <a:t>zapewnić sobie możliwości normalnego życia indywidualnego i społecznego </a:t>
            </a:r>
            <a:br>
              <a:rPr lang="pl-PL" altLang="pl-PL" sz="1600">
                <a:cs typeface="Arial" charset="0"/>
              </a:rPr>
            </a:br>
            <a:r>
              <a:rPr lang="pl-PL" altLang="pl-PL" sz="1600">
                <a:cs typeface="Arial" charset="0"/>
              </a:rPr>
              <a:t>na skutek wrodzonego lub nabytego upośledzenia sprawności </a:t>
            </a:r>
            <a:br>
              <a:rPr lang="pl-PL" altLang="pl-PL" sz="1600">
                <a:cs typeface="Arial" charset="0"/>
              </a:rPr>
            </a:br>
            <a:r>
              <a:rPr lang="pl-PL" altLang="pl-PL" sz="1600">
                <a:cs typeface="Arial" charset="0"/>
              </a:rPr>
              <a:t>fizycznej lub psychicznej</a:t>
            </a:r>
          </a:p>
        </p:txBody>
      </p:sp>
      <p:pic>
        <p:nvPicPr>
          <p:cNvPr id="9220" name="Obraz 3"/>
          <p:cNvPicPr>
            <a:picLocks noChangeAspect="1"/>
          </p:cNvPicPr>
          <p:nvPr/>
        </p:nvPicPr>
        <p:blipFill>
          <a:blip r:embed="rId3" cstate="print"/>
          <a:srcRect l="40540"/>
          <a:stretch>
            <a:fillRect/>
          </a:stretch>
        </p:blipFill>
        <p:spPr bwMode="auto">
          <a:xfrm>
            <a:off x="8388350" y="6092825"/>
            <a:ext cx="6159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2"/>
          <p:cNvPicPr>
            <a:picLocks noChangeAspect="1"/>
          </p:cNvPicPr>
          <p:nvPr/>
        </p:nvPicPr>
        <p:blipFill>
          <a:blip r:embed="rId2" cstate="print"/>
          <a:srcRect r="11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Prostokąt 1"/>
          <p:cNvSpPr>
            <a:spLocks noChangeArrowheads="1"/>
          </p:cNvSpPr>
          <p:nvPr/>
        </p:nvSpPr>
        <p:spPr bwMode="auto">
          <a:xfrm>
            <a:off x="250825" y="404813"/>
            <a:ext cx="47529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altLang="pl-PL" sz="2000" b="1" i="1">
                <a:cs typeface="Arial" charset="0"/>
              </a:rPr>
              <a:t>Gdyby wszyscy byli tacy sami, </a:t>
            </a:r>
            <a:br>
              <a:rPr lang="pl-PL" altLang="pl-PL" sz="2000" b="1" i="1">
                <a:cs typeface="Arial" charset="0"/>
              </a:rPr>
            </a:br>
            <a:r>
              <a:rPr lang="pl-PL" altLang="pl-PL" sz="2000" b="1" i="1">
                <a:cs typeface="Arial" charset="0"/>
              </a:rPr>
              <a:t>nikt nikomu nie byłby potrzebny.</a:t>
            </a:r>
          </a:p>
          <a:p>
            <a:r>
              <a:rPr lang="pl-PL" altLang="pl-PL" sz="2000" b="1" i="1">
                <a:cs typeface="Arial" charset="0"/>
              </a:rPr>
              <a:t/>
            </a:r>
            <a:br>
              <a:rPr lang="pl-PL" altLang="pl-PL" sz="2000" b="1" i="1">
                <a:cs typeface="Arial" charset="0"/>
              </a:rPr>
            </a:br>
            <a:r>
              <a:rPr lang="pl-PL" altLang="pl-PL" sz="2000" i="1">
                <a:cs typeface="Arial" charset="0"/>
              </a:rPr>
              <a:t>ks. Twardowski</a:t>
            </a:r>
            <a:endParaRPr lang="pl-PL" altLang="pl-PL" sz="2000"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pl-PL" altLang="pl-PL" sz="2000">
                <a:cs typeface="Arial" charset="0"/>
              </a:rPr>
              <a:t> </a:t>
            </a:r>
          </a:p>
        </p:txBody>
      </p:sp>
      <p:pic>
        <p:nvPicPr>
          <p:cNvPr id="16388" name="Obraz 4"/>
          <p:cNvPicPr>
            <a:picLocks noChangeAspect="1"/>
          </p:cNvPicPr>
          <p:nvPr/>
        </p:nvPicPr>
        <p:blipFill>
          <a:blip r:embed="rId3" cstate="print"/>
          <a:srcRect l="40540"/>
          <a:stretch>
            <a:fillRect/>
          </a:stretch>
        </p:blipFill>
        <p:spPr bwMode="auto">
          <a:xfrm>
            <a:off x="8388350" y="6092825"/>
            <a:ext cx="6159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296863" y="149225"/>
            <a:ext cx="7886700" cy="1325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dirty="0" smtClean="0"/>
              <a:t>Niepełnosprawność to tylko jedna z cech osoby</a:t>
            </a:r>
          </a:p>
        </p:txBody>
      </p:sp>
      <p:sp>
        <p:nvSpPr>
          <p:cNvPr id="3075" name="Symbol zastępczy tekstu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77500" lnSpcReduction="20000"/>
          </a:bodyPr>
          <a:lstStyle/>
          <a:p>
            <a:pPr marL="342900" indent="-3429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altLang="pl-PL" sz="2800" dirty="0" smtClean="0"/>
              <a:t>Różne zainteresowania i plany. </a:t>
            </a:r>
          </a:p>
        </p:txBody>
      </p:sp>
      <p:pic>
        <p:nvPicPr>
          <p:cNvPr id="3076" name="Picture 2" descr="http://1.bp.blogspot.com/-l9IKOqTmT44/UP0bbvaH4SI/AAAAAAAAD3A/rruRBhLqD5g/s1600/Left+handednes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4165600"/>
            <a:ext cx="2857500" cy="2200275"/>
          </a:xfrm>
        </p:spPr>
      </p:pic>
      <p:sp>
        <p:nvSpPr>
          <p:cNvPr id="7173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Różna</a:t>
            </a:r>
            <a:r>
              <a:rPr lang="pl-PL" altLang="pl-PL" sz="2800" dirty="0" smtClean="0"/>
              <a:t> sytuacja życiowa</a:t>
            </a:r>
          </a:p>
        </p:txBody>
      </p:sp>
      <p:pic>
        <p:nvPicPr>
          <p:cNvPr id="3078" name="Picture 4" descr="http://mkcil.org.uk/wp-content/uploads/2014/05/disability_300x300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7900" y="2919413"/>
            <a:ext cx="3887788" cy="2857500"/>
          </a:xfrm>
        </p:spPr>
      </p:pic>
      <p:sp>
        <p:nvSpPr>
          <p:cNvPr id="7175" name="Symbol zastępczy tekstu 4"/>
          <p:cNvSpPr txBox="1">
            <a:spLocks/>
          </p:cNvSpPr>
          <p:nvPr/>
        </p:nvSpPr>
        <p:spPr bwMode="auto">
          <a:xfrm>
            <a:off x="1363663" y="2651125"/>
            <a:ext cx="3135312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pl-PL" altLang="pl-PL" sz="2800" b="1" dirty="0"/>
              <a:t>Różna sytuacja zawodowa i edukacyjna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 smtClean="0"/>
              <a:t>Mamy wiele różnych rodzajów niepełnosprawności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 smtClean="0"/>
              <a:t>Każda osoba z niepełnosprawnością jest inna i ma inne potrzeby wynikające ze specyfiki niepełnosprawności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</p:txBody>
      </p:sp>
      <p:pic>
        <p:nvPicPr>
          <p:cNvPr id="2051" name="Picture 4" descr="http://blogs.hrhero.com/diversity/wp-content/blogs.dir/7/files/2014/11/Disabled-Access.jpg&#10;&#10;Grafika przedstawia 12 rożnych symboli wskazujacych, że osoby z niepełnosprawnością to różnorodna grupa. Symbole przedstawione są w małych kwadratach Opis poszczególnych symboli: 1. znak zapytania; 2. osoba z laską; 3. osoba na wózku 4. przekreślone oko; 5. osoba z białą laską; 6.przekreslone ucho 7. okulary 8. ręka wskazujaca na znaki w alfabecie Braiile'a; 9. dwie dłonie pokazujące znak w języku migowym; 10. pies przewodnik; 11. małe dziecko; 12. kobieta w ciąży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2505075"/>
            <a:ext cx="3311525" cy="3684588"/>
          </a:xfrm>
        </p:spPr>
      </p:pic>
      <p:sp>
        <p:nvSpPr>
          <p:cNvPr id="2052" name="Tytuł 7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mtClean="0"/>
              <a:t>Osoby z niepełnosprawnościami to bardzo zróżnicowana grupa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Osoby niepełnosprawne 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niewidome lub słabowidzące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głuche lub słabosłyszące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głuchoniewidome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z niepełnosprawnością ruchową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poruszające się na wózku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z zaburzeniami mowy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ze schorzeniami psychicznymi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niskiego wzrostu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ze schorzeniami wewnętrznymi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o</a:t>
            </a:r>
            <a:r>
              <a:rPr lang="pl-PL" dirty="0" smtClean="0"/>
              <a:t>soby ze schorzeniami przewlekłymi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z niepełnosprawnością intelektualną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ze schorzeniami neurologicznymi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z</a:t>
            </a:r>
            <a:r>
              <a:rPr lang="pl-PL" dirty="0" smtClean="0"/>
              <a:t> epilepsją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z</a:t>
            </a:r>
            <a:r>
              <a:rPr lang="pl-PL" dirty="0" smtClean="0"/>
              <a:t> zaburzeniem ze spektrum autyzmu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o</a:t>
            </a:r>
            <a:r>
              <a:rPr lang="pl-PL" dirty="0" smtClean="0"/>
              <a:t> odmiennym wyglądzie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280</Words>
  <Application>Microsoft Office PowerPoint</Application>
  <PresentationFormat>Pokaz na ekranie (4:3)</PresentationFormat>
  <Paragraphs>78</Paragraphs>
  <Slides>18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Niepełnosprawność to tylko jedna z cech osoby</vt:lpstr>
      <vt:lpstr>Osoby z niepełnosprawnościami to bardzo zróżnicowana grupa</vt:lpstr>
      <vt:lpstr>Osoby niepełnosprawne :</vt:lpstr>
      <vt:lpstr>Slajd 10</vt:lpstr>
      <vt:lpstr>Potrzeby </vt:lpstr>
      <vt:lpstr>Czasami wystarczy zlikwidować bariery architektoniczne</vt:lpstr>
      <vt:lpstr>….albo bariery w komunikacji</vt:lpstr>
      <vt:lpstr>Czasami potrzebny jest specjalistyczny sprzęt</vt:lpstr>
      <vt:lpstr>Niepełnosprawność jako wynik interakcji z barierami w otoczeniu  </vt:lpstr>
      <vt:lpstr>Podstawowe zasady traktowania osób z niepełnosprawnościami:</vt:lpstr>
      <vt:lpstr>Równe traktowanie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PB</dc:creator>
  <cp:lastModifiedBy>PB</cp:lastModifiedBy>
  <cp:revision>27</cp:revision>
  <dcterms:created xsi:type="dcterms:W3CDTF">2019-11-26T19:23:58Z</dcterms:created>
  <dcterms:modified xsi:type="dcterms:W3CDTF">2023-12-03T10:30:44Z</dcterms:modified>
</cp:coreProperties>
</file>